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660" r:id="rId2"/>
    <p:sldId id="669" r:id="rId3"/>
    <p:sldId id="670" r:id="rId4"/>
    <p:sldId id="671" r:id="rId5"/>
    <p:sldId id="666" r:id="rId6"/>
    <p:sldId id="667" r:id="rId7"/>
    <p:sldId id="668" r:id="rId8"/>
    <p:sldId id="609" r:id="rId9"/>
    <p:sldId id="654" r:id="rId10"/>
    <p:sldId id="661" r:id="rId11"/>
    <p:sldId id="665" r:id="rId12"/>
    <p:sldId id="257" r:id="rId13"/>
    <p:sldId id="260" r:id="rId14"/>
    <p:sldId id="657" r:id="rId15"/>
    <p:sldId id="298" r:id="rId16"/>
    <p:sldId id="626" r:id="rId17"/>
    <p:sldId id="597" r:id="rId18"/>
    <p:sldId id="283" r:id="rId19"/>
    <p:sldId id="284" r:id="rId20"/>
    <p:sldId id="655" r:id="rId21"/>
    <p:sldId id="658" r:id="rId22"/>
    <p:sldId id="640" r:id="rId23"/>
    <p:sldId id="564" r:id="rId24"/>
    <p:sldId id="256" r:id="rId25"/>
    <p:sldId id="636" r:id="rId26"/>
    <p:sldId id="568" r:id="rId27"/>
    <p:sldId id="281" r:id="rId28"/>
    <p:sldId id="659"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p:restoredTop sz="86408"/>
  </p:normalViewPr>
  <p:slideViewPr>
    <p:cSldViewPr snapToGrid="0">
      <p:cViewPr varScale="1">
        <p:scale>
          <a:sx n="93" d="100"/>
          <a:sy n="93" d="100"/>
        </p:scale>
        <p:origin x="216" y="47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11T12:30:01.032"/>
    </inkml:context>
    <inkml:brush xml:id="br0">
      <inkml:brushProperty name="width" value="0.35" units="cm"/>
      <inkml:brushProperty name="height" value="0.35" units="cm"/>
      <inkml:brushProperty name="color" value="#FFFFFF"/>
    </inkml:brush>
  </inkml:definitions>
  <inkml:trace contextRef="#ctx0" brushRef="#br0">3576 563 24575,'-58'0'0,"1"0"0,-17 0 0,-8 0 0,43 0 0,-13 0 0,-37 0 0,28 0 0,-6 0 0,-15 0 0,-4 0 0,21 0 0,-3 0 0,-1 0-220,-5 0 0,-1 0 0,-1 0 220,-3 0 0,-1 0 0,0 0 0,-2 0 0,1 0 0,1 0 0,3 0 0,2 0 0,2 0 0,-24 0 0,4 0 0,16 0 0,7 0 0,-28-2 0,39-2 0,26 0 0,10 0 0,1 3 660,-9 1-660,-22-10 0,-21-8 0,27 4 0,-2-1 0,-5-6 0,0-1 0,0-1 0,1 0 0,6-1 0,3-2 0,-25-17 0,26 10 0,23 11 0,12 7 0,4 5 0,-1 5 0,-11 2 0,-10 2 0,-16-1 0,-17-2 0,-6-6 0,-1 1 0,17-2 0,16 4 0,15 1 0,10-6 0,3-2 0,1-8 0,-2-3 0,-2-3 0,1 1 0,5 6 0,6 8 0,9 7 0,3 4 0,4 2 0,19-1 0,24 1 0,-15 0 0,6 0 0,14 0 0,3 0 0,4 0 0,1 0 0,2 0 0,-2 1 0,-10 1 0,-3 1 0,30 6 0,-29 4 0,-24-2 0,-14-4 0,-5-2 0,-6-1 0,-4 4 0,4 3 0,5 2 0,15 10 0,16 2 0,18-3 0,13-4 0,2-7 0,-2-5 0,-5-2 0,-2-4 0,-4 0 0,-5 0 0,-9 0 0,-4 0 0,-7 0 0,-5 0 0,-6 0 0,0 0 0,2 0 0,0 0 0,-2 0 0,-1 0 0,2 0 0,6 0 0,9 0 0,4 0 0,9 0 0,11 0 0,4 0 0,5 0 0,-7 0 0,-13 0 0,-12 0 0,-10 0 0,-2 0 0,-3 0 0,-1 0 0,-3 0 0,-7 0 0,-4 0 0,-6 0 0,-3 0 0,3 0 0,2 0 0,5-3 0,-2-1 0,-4-2 0,-5 0 0,-5 5 0,2-1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11T12:30:16.782"/>
    </inkml:context>
    <inkml:brush xml:id="br0">
      <inkml:brushProperty name="width" value="0.35" units="cm"/>
      <inkml:brushProperty name="height" value="0.35" units="cm"/>
      <inkml:brushProperty name="color" value="#FFFFFF"/>
    </inkml:brush>
  </inkml:definitions>
  <inkml:trace contextRef="#ctx0" brushRef="#br0">4002 1094 24575,'-79'0'0,"0"0"0,-9 0 0,-5 0 0,18 0 0,-3 0 0,-1 0-328,-6 0 0,-1 0 0,-1 0 78,2 0 1,-1 0 0,2 0 249,2 0 0,1 0 0,4 0 280,-18 0 0,7 0-280,19 0 0,6 0 287,-26 0-287,29 0 0,0 0 0,-6-1 885,-13-4-885,-13-1 0,-7 0 0,2 2 0,20 4 0,22-1 0,21-2 0,15 0 0,2-1 0,-4-2 0,-12-3 0,-14-5 0,-16-5 0,-7-4 0,-1 0 0,11 0 0,17 7 0,15 5 0,9 2 0,-5 0 0,-17-7 0,-23-4 0,-23-7 0,-5-4 0,4 4 0,19 5 0,23 7 0,19 4 0,15 2 0,8-4 0,3-4 0,0-7 0,-4-14 0,0-11 0,0-10 0,1-11 0,4 0 0,0-1 0,0 7 0,0 12 0,0 13 0,0 11 0,2 10 0,4 6 0,6 6 0,9 2 0,6 3 0,7 1 0,12 0 0,26 0 0,27 0 0,-42 0 0,2 0 0,5 0 0,-1 0 0,-5 0 0,-3 0 0,38 0 0,-18 0 0,-24 0 0,-10 0 0,-1 0 0,2 0 0,5 2 0,6 5 0,-1 5 0,1 0 0,-1 2 0,1-5 0,4 1 0,6-1 0,7 0 0,18 5 0,-39-8 0,1-1 0,7 3 0,0-1 0,4 1 0,-1 0 0,-3-1 0,0 0 0,-4 0 0,-2 1 0,37 2 0,-12-5 0,-4-2 0,9-3 0,17 0 0,-40 0 0,2 0 0,8 0 0,2 0 0,3 0 0,0 0 0,1 0 0,-2 0 0,-4 0 0,-3 0 0,-9 0 0,-3 0 0,40 0 0,-23 0 0,-15 0 0,-15 0 0,-9 0 0,-1 0 0,1 0 0,-1 0 0,1 0 0,-5 0 0,-2 0 0,-7 2 0,-7 2 0,-5 3 0,-5 5 0,0 2 0,0 5 0,-3-1 0,-2-7 0,-5-4 0,-2-6 0,-9 5 0,-13 8 0,-19 5 0,-22 8 0,-4 0 0,-4-2 0,4-6 0,-2-5 0,-10-1 0,42-6 0,-1 1 0,-10 1 0,-1 1 0,-1 1 0,-1-1 0,1-2 0,1 0 0,5-2 0,4-1 0,-26-1 0,20-4 0,12 0 0,4 2 0,-6 4 0,-5 5 0,0 3 0,-1 3 0,7-3 0,1-1 0,4 0 0,-1-4 0,1 2 0,4-4 0,3-2 0,7-2 0,5-3 0,5 0 0,0 0 0,-4 0 0,-6 0 0,-8 0 0,-6-1 0,0-3 0,2-3 0,8-3 0,6-2 0,0-2 0,-6-4 0,-14-3 0,-7-5 0,-1-4 0,7 8 0,13 3 0,7 7 0,4 5 0,-5 0 0,-15 2 0,-32-4 0,21 3 0,-4 0 0,-11-1 0,-2 0 0,0 0 0,3-1 0,8 1 0,4 0 0,-26-5 0,32 1 0,15-1 0,10 3 0,2 0 0,4-1 0,0 0 0,3 0 0,1-1 0,1 1 0,-1-3 0,-1-2 0,4-3 0,-2 3 0,2 4 0,-1 5 0,-4 6 0,-16 0 0,-22 0 0,-18 0 0,-15 0 0,0 0 0,9 4 0,8 3 0,17 5 0,16 7 0,11 4 0,8 10 0,6 14 0,0 9 0,4 9 0,4 3 0,1-3 0,4-6 0,0-9 0,0-9 0,0-5 0,0-3 0,0-3 0,0 1 0,0 4 0,0 1 0,0 1 0,0-2 0,0-4 0,4 0 0,4-1 0,7 1 0,4-1 0,-1 1 0,-1-1 0,-2 1 0,-3-1 0,-1-3 0,-2-3 0,2-1 0,2-4 0,4 1 0,3 0 0,3 0 0,8 3 0,7 1 0,15 1 0,6 2 0,1-4 0,-1-2 0,-5-4 0,-2-4 0,-6-2 0,-8-2 0,-8-2 0,-5 0 0,-2-1 0,1 2 0,2 1 0,2 2 0,1 0 0,-5-3 0,-6 0 0,-2 0 0,-1 2 0,0 3 0,-1 0 0,-3 2 0,-5-3 0,-1 1 0,-1 0 0,-1 3 0,3 5 0,1 4 0,3 2 0,-2 3 0,-2 1 0,-3-1 0,-3 1 0,0-1 0,-11-2 0,-21-7 0,-16-9 0,-11-8 0,7-4 0,15-4 0,14-7 0,13-5 0,7-7 0,5-9 0,9-13 0,11-24 0,-5 19 0,1-4 0,4-8 0,0-2 0,1-4 0,-1 1 0,-2 3 0,0 3 0,-3 12 0,0 4 0,11-20 0,-6 25 0,-2 15 0,-5 10 0,2-2 0,4-1 0,0-1 0,0 2 0,-7 8 0,-7 8 0,-3 15 0,-4 27 0,0 50 0,0-32 0,0 3 0,0 2 0,0 0 0,-1-5 0,-3-3 0,-10 26 0,-9-11 0,-10-2 0,1-5 0,5 1 0,6 0 0,8-4 0,5-5 0,6-10 0,2-7 0,0-1 0,0 3 0,0 11 0,0 15 0,0 9 0,-9 13 0,-6 2 0,-9-10 0,-4-5 0,6-17 0,4-11 0,7-8 0,3-11 0,1-6 0,-2-9 0,-3-8 0,-4-3 0,0 1 0,0 0 0,1-1 0,1-3 0,0 0 0,2 0 0,3-2 0,-1-5 0,-1-8 0,-3-8 0,2-5 0,3-3 0,2 1 0,3-1 0,0-2 0,2-10 0,2-20 0,0-24 0,0 34 0,0-4 0,0-8 0,0-2 0,0-7 0,0-1 0,0-6 0,0-1 0,0-7 0,0-2 0,0-5 0,0 0-137,0 29 1,0-1 0,0 0 136,0 1 0,0-1 0,-1 0 0,-1-29 0,-2 1 0,1 8 0,-1 3 0,1 9 0,-1 5 0,1 11 0,0 5 0,3-19 0,0 28 0,0 21 0,0 9 409,0 1-409,0 3 0,0-1 0,7-9 0,4-5 0,5-10 0,1-3 0,-4 3 0,0-4 0,0 3 0,0 1 0,-1 2 0,-1 8 0,2 6 0,2 7 0,0 7 0,2 4 0,-1 2 0,2 1 0,2-1 0,-1 1 0,3 0 0,0 0 0,-2 3 0,-5 6 0,-4 9 0,1 17 0,1 17 0,5 19 0,6 20 0,-9-39 0,1 2 0,4 3 0,2 1 0,2 2 0,1 0 0,1-1 0,1-1 0,-2-7 0,-1-2 0,20 39 0,-5-22 0,-6-11 0,-3 3 0,1 4 0,2 16 0,4 6 0,-3-9 0,-6-14 0,-7-18 0,-6-12 0,1 0 0,4 4 0,5 7 0,5 7 0,3 4 0,-4 0 0,-5-6 0,-9-7 0,-8-5 0,-3-5 0,-4 1 0,0-1 0,0 9 0,0 11 0,0 18 0,-4 14 0,-8 2 0,-8-5 0,-4-13 0,0-7 0,6-11 0,4-7 0,2-6 0,-2-12 0,-5-8 0,-7-9 0,-4-6 0,0 0 0,-1 0 0,0 0 0,5 0 0,3 0 0,7 0 0,4-3 0,5-8 0,3-15 0,2-27 0,1-33 0,-2 27 0,-2-4 0,-1-1 0,-1 0 0,-2 8 0,-3 3 0,-11-28 0,3 28 0,-1 8 0,3-1 0,-1-1 0,1-1 0,3 0 0,6 6 0,4 10 0,5 5 0,0 1 0,1-8 0,8-10 0,11-11 0,14-14 0,-9 26 0,2-3 0,5-7 0,3-4 0,5-9 0,2-2 0,1-3 0,0 0 0,-2 3 0,0 2 0,-6 6 0,-2 3 0,-6 11 0,-2 3 0,17-29 0,-8 18 0,-1 6 0,-5 10 0,-4 6 0,-6 1 0,-5 8 0,0-1 0,-1 7 0,-1 8 0,2 3 0,3 5 0,8-6 0,16-13 0,28-22 0,-20 9 0,3-5 0,7-5 0,1-2 0,1 0 0,-3 1 0,-9 5 0,-4 3 0,17-16 0,-21 18 0,-17 11 0,-7 8 0,-3 8 0,2 3 0,3 4 0,5 0 0,3 0 0,9 0 0,20 0 0,27 0 0,-31 0 0,2 0 0,1 0 0,-1 0 0,42 0 0,-21 0 0,-20 0 0,-11 0 0,-8 0 0,-4 0 0,-5 0 0,-3 0 0,-5 2 0,0 8 0,2 18 0,7 30 0,4 32 0,-14-29 0,0 4 0,1 10 0,-1 5 0,-1 7 0,-1 4 0,0 7 0,-1 2 0,-3-3 0,0-1 0,0-8 0,-1-4 0,-3-14 0,0-4 0,1 27 0,-3-31 0,-5-21 0,0-11 0,0-5 0,0-6 0,0-3 0,0 3 0,0 19 0,0 25 0,-2 21 0,-3-33 0,-2 0 0,-2-1 0,-1-2 0,-14 40 0,-2-20 0,7-22 0,3-19 0,5-13 0,1-7 0,0 1 0,-6 7 0,-18 7 0,-17 10 0,-22 9 0,-11 7 0,-1 1 0,3-2 0,6-5 0,0-4 0,0 2 0,0 3 0,9-2 0,6-1 0,15-8 0,11-11 0,8-8 0,9-9 0,2-3 0,2-1 0,-21 0 0,-13 0 0,-4 0 0,3 0 0,20 0 0,5 0 0,-12 0 0,-13 0 0,-22 0 0,-8 0 0,6 0 0,14-4 0,22-4 0,9-3 0,9 0 0,0 5 0,-10-3 0,-16-4 0,-24-10 0,-9-8 0,8-1 0,17 1 0,25 7 0,16 5 0,8 3 0,4 3 0,0 2 0,0-2 0,0-2 0,0-5 0,0-5 0,0-2 0,0 0 0,0 1 0,1 1 0,5 5 0,6 2 0,9 1 0,6 0 0,2 0 0,2 1 0,-1 5 0,10 5 0,24-2 0,-12 0 0,6-2 0,19-5 0,4-2 0,7-2 0,0 0 0,-4 0 0,-3 2 0,-16 4 0,-7 3 0,21 0 0,-31 5 0,-20 5 0,-11 0 0,-4 0 0,0 0 0,1 0 0,3 0 0,0 0 0,0 0 0,0 0 0,3 0 0,1 0 0,-2 3 0,2 1 0,1 0 0,3-1 0,0-2 0,1-1 0,-1 0 0,8 2 0,6 1 0,6 1 0,5 3 0,3 1 0,2 0 0,4 3 0,-4-2 0,-7 0 0,-11-1 0,-16 0 0,-9 1 0,-9 0 0,-3 3 0,-9 8 0,-6 6 0,-8-1 0,-11-6 0,-10-12 0,-10-7 0,-11 0 0,-3 0 0,8-4 0,11-3 0,17-1 0,12 1 0,6 4 0,0 3 0,0-1 0,-2 1 0,-3 0 0,-3 0 0,-8-1 0,-4 1 0,-8 0 0,-9 0 0,-9 0 0,-17 1 0,-21 4 0,42 2 0,-3 3 0,-9 1 0,-2 2 0,-8 4 0,-1 2 0,-5 1 0,0 1 0,-2 0 0,1 1 0,7 1 0,3 0 0,13-3 0,6-2 0,-24 6 0,36-11 0,25-8 0,11 6 0,5 15 0,2 22 0,1 17 0,0 8 0,0-9 0,0-19 0,2-20 0,3-13 0,3-5 0,2-3 0,3-1 0,2 1 0,5-3 0,9 3 0,21 1 0,26 3 0,20 4 0,-40-4 0,0-1 0,-3 1 0,-1 0 0,33 6 0,-23-5 0,-23-5 0,-8-2 0,-1-2 0,0 0 0,9 0 0,12 0 0,13 0 0,6 0 0,-5 0 0,-6 3 0,-10 1 0,-3 0 0,7-1 0,8-2 0,25-1 0,-34 0 0,2 0 0,0 0 0,-1 0 0,-1 0 0,-3 0 0,26 0 0,-26 0 0,-17 0 0,-13 0 0,-6 0 0,-3 0 0,2 0 0,0 0 0,3 0 0,1 0 0,2 0 0,6 0 0,3 0 0,3 0 0,3 0 0,19 0 0,29 0 0,18-3 0,-47 1 0,-1 0 0,28-4 0,-29 2 0,-21 4 0,-6 9 0,7 5 0,8 5 0,-12-7 0,-4-3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11T12:30:19.318"/>
    </inkml:context>
    <inkml:brush xml:id="br0">
      <inkml:brushProperty name="width" value="0.35" units="cm"/>
      <inkml:brushProperty name="height" value="0.35" units="cm"/>
      <inkml:brushProperty name="color" value="#FFFFFF"/>
    </inkml:brush>
  </inkml:definitions>
  <inkml:trace contextRef="#ctx0" brushRef="#br0">1224 197 24575,'-83'-10'0,"-4"-16"0,38 8 0,1-1 0,-32-21 0,26 11 0,21 14 0,15 8 0,2 4 0,2 1 0,1 2 0,1-1 0,0 1 0,-6 0 0,-5 0 0,-10 0 0,-4 0 0,3 0 0,5 0 0,8 0 0,1 0 0,-10 0 0,-50 0 0,28 0 0,-2 0 0,-4 1 0,1-2 0,-39-2 0,53-3 0,24-1 0,23 0 0,7 4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11T12:30:24.064"/>
    </inkml:context>
    <inkml:brush xml:id="br0">
      <inkml:brushProperty name="width" value="0.35" units="cm"/>
      <inkml:brushProperty name="height" value="0.35" units="cm"/>
      <inkml:brushProperty name="color" value="#FFFFFF"/>
    </inkml:brush>
  </inkml:definitions>
  <inkml:trace contextRef="#ctx0" brushRef="#br0">0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3ADE8C-4ABF-8C44-BEC1-22DFD9CFF29C}" type="datetimeFigureOut">
              <a:rPr lang="en-US" smtClean="0"/>
              <a:t>11/18/25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E6C49A-E700-BF45-A58E-BAFDF3B0EEF5}" type="slidenum">
              <a:rPr lang="en-US" smtClean="0"/>
              <a:t>‹#›</a:t>
            </a:fld>
            <a:endParaRPr lang="en-US"/>
          </a:p>
        </p:txBody>
      </p:sp>
    </p:spTree>
    <p:extLst>
      <p:ext uri="{BB962C8B-B14F-4D97-AF65-F5344CB8AC3E}">
        <p14:creationId xmlns:p14="http://schemas.microsoft.com/office/powerpoint/2010/main" val="15648402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theguardian.com/environment/oceans"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en.wikipedia.org/wiki/meter" TargetMode="External"/><Relationship Id="rId3" Type="http://schemas.openxmlformats.org/officeDocument/2006/relationships/hyperlink" Target="http://en.wikipedia.org/wiki/energy" TargetMode="External"/><Relationship Id="rId7" Type="http://schemas.openxmlformats.org/officeDocument/2006/relationships/hyperlink" Target="http://en.wikipedia.org/wiki/watts"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en.wikipedia.org/wiki/greenhouse_effect" TargetMode="External"/><Relationship Id="rId5" Type="http://schemas.openxmlformats.org/officeDocument/2006/relationships/hyperlink" Target="http://en.wikipedia.org/wiki/Earth's_atmosphere" TargetMode="External"/><Relationship Id="rId4" Type="http://schemas.openxmlformats.org/officeDocument/2006/relationships/hyperlink" Target="http://en.wikipedia.org/wiki/space"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E6C49A-E700-BF45-A58E-BAFDF3B0EEF5}" type="slidenum">
              <a:rPr lang="en-US" smtClean="0"/>
              <a:t>5</a:t>
            </a:fld>
            <a:endParaRPr lang="en-US"/>
          </a:p>
        </p:txBody>
      </p:sp>
    </p:spTree>
    <p:extLst>
      <p:ext uri="{BB962C8B-B14F-4D97-AF65-F5344CB8AC3E}">
        <p14:creationId xmlns:p14="http://schemas.microsoft.com/office/powerpoint/2010/main" val="11404972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time series above shows the five-year average variation of global surface temperatures. Dark blue indicates areas cooler than average. Dark red indicates areas warmer than average. NASA, </a:t>
            </a:r>
            <a:r>
              <a:rPr lang="en-US" dirty="0" err="1"/>
              <a:t>www.climate.nasa.gov</a:t>
            </a:r>
            <a:endParaRPr lang="en-US" dirty="0"/>
          </a:p>
        </p:txBody>
      </p:sp>
      <p:sp>
        <p:nvSpPr>
          <p:cNvPr id="4" name="Slide Number Placeholder 3"/>
          <p:cNvSpPr>
            <a:spLocks noGrp="1"/>
          </p:cNvSpPr>
          <p:nvPr>
            <p:ph type="sldNum" sz="quarter" idx="5"/>
          </p:nvPr>
        </p:nvSpPr>
        <p:spPr/>
        <p:txBody>
          <a:bodyPr/>
          <a:lstStyle/>
          <a:p>
            <a:fld id="{81992DB8-5C3D-4B46-ADB0-BE18D283EB7A}" type="slidenum">
              <a:rPr lang="en-US" smtClean="0"/>
              <a:t>17</a:t>
            </a:fld>
            <a:endParaRPr lang="en-US"/>
          </a:p>
        </p:txBody>
      </p:sp>
    </p:spTree>
    <p:extLst>
      <p:ext uri="{BB962C8B-B14F-4D97-AF65-F5344CB8AC3E}">
        <p14:creationId xmlns:p14="http://schemas.microsoft.com/office/powerpoint/2010/main" val="41856750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254000" lvl="0" indent="-254000" algn="l" rtl="0">
              <a:lnSpc>
                <a:spcPct val="90000"/>
              </a:lnSpc>
              <a:spcBef>
                <a:spcPts val="0"/>
              </a:spcBef>
              <a:spcAft>
                <a:spcPts val="0"/>
              </a:spcAft>
              <a:buClr>
                <a:srgbClr val="000000"/>
              </a:buClr>
              <a:buSzPts val="1200"/>
              <a:buChar char="●"/>
            </a:pPr>
            <a:r>
              <a:rPr lang="en" sz="1200" dirty="0"/>
              <a:t>To stay within the 1.5 degree target we need to cut carbon pollution by 45% by 2030</a:t>
            </a:r>
            <a:endParaRPr sz="1200" dirty="0"/>
          </a:p>
          <a:p>
            <a:pPr marL="254000" lvl="0" indent="-254000" algn="l" rtl="0">
              <a:lnSpc>
                <a:spcPct val="90000"/>
              </a:lnSpc>
              <a:spcBef>
                <a:spcPts val="800"/>
              </a:spcBef>
              <a:spcAft>
                <a:spcPts val="0"/>
              </a:spcAft>
              <a:buClr>
                <a:srgbClr val="000000"/>
              </a:buClr>
              <a:buSzPts val="1200"/>
              <a:buChar char="●"/>
            </a:pPr>
            <a:r>
              <a:rPr lang="en" sz="1200" dirty="0"/>
              <a:t>We will need reach net zero by 2050 (no more carbon emissions than we remove)</a:t>
            </a:r>
            <a:endParaRPr sz="1200" dirty="0"/>
          </a:p>
          <a:p>
            <a:pPr marL="0" lvl="0" indent="0" algn="l" rtl="0">
              <a:lnSpc>
                <a:spcPct val="100000"/>
              </a:lnSpc>
              <a:spcBef>
                <a:spcPts val="0"/>
              </a:spcBef>
              <a:spcAft>
                <a:spcPts val="0"/>
              </a:spcAft>
              <a:buSzPts val="1100"/>
              <a:buNone/>
            </a:pPr>
            <a:endParaRPr sz="1200" dirty="0"/>
          </a:p>
        </p:txBody>
      </p:sp>
      <p:sp>
        <p:nvSpPr>
          <p:cNvPr id="416" name="Google Shape;416;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593970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254000" lvl="0" indent="-254000" algn="l" rtl="0">
              <a:lnSpc>
                <a:spcPct val="90000"/>
              </a:lnSpc>
              <a:spcBef>
                <a:spcPts val="800"/>
              </a:spcBef>
              <a:spcAft>
                <a:spcPts val="0"/>
              </a:spcAft>
              <a:buClr>
                <a:schemeClr val="dk1"/>
              </a:buClr>
              <a:buSzPts val="1200"/>
              <a:buChar char="●"/>
            </a:pPr>
            <a:r>
              <a:rPr lang="en" sz="1200" dirty="0">
                <a:solidFill>
                  <a:schemeClr val="dk1"/>
                </a:solidFill>
              </a:rPr>
              <a:t>This means </a:t>
            </a:r>
            <a:endParaRPr sz="1200" dirty="0">
              <a:solidFill>
                <a:schemeClr val="dk1"/>
              </a:solidFill>
            </a:endParaRPr>
          </a:p>
          <a:p>
            <a:pPr marL="558800" lvl="1" indent="-228600" algn="l" rtl="0">
              <a:lnSpc>
                <a:spcPct val="90000"/>
              </a:lnSpc>
              <a:spcBef>
                <a:spcPts val="800"/>
              </a:spcBef>
              <a:spcAft>
                <a:spcPts val="0"/>
              </a:spcAft>
              <a:buClr>
                <a:schemeClr val="dk1"/>
              </a:buClr>
              <a:buSzPts val="1200"/>
              <a:buChar char="○"/>
            </a:pPr>
            <a:r>
              <a:rPr lang="en" sz="1200" dirty="0">
                <a:solidFill>
                  <a:schemeClr val="dk1"/>
                </a:solidFill>
              </a:rPr>
              <a:t>no home, business, or industry heated by gas or oil; </a:t>
            </a:r>
            <a:endParaRPr sz="1200" dirty="0">
              <a:solidFill>
                <a:schemeClr val="dk1"/>
              </a:solidFill>
            </a:endParaRPr>
          </a:p>
          <a:p>
            <a:pPr marL="558800" lvl="1" indent="-228600" algn="l" rtl="0">
              <a:lnSpc>
                <a:spcPct val="90000"/>
              </a:lnSpc>
              <a:spcBef>
                <a:spcPts val="800"/>
              </a:spcBef>
              <a:spcAft>
                <a:spcPts val="0"/>
              </a:spcAft>
              <a:buClr>
                <a:schemeClr val="dk1"/>
              </a:buClr>
              <a:buSzPts val="1200"/>
              <a:buChar char="○"/>
            </a:pPr>
            <a:r>
              <a:rPr lang="en" sz="1200" dirty="0">
                <a:solidFill>
                  <a:schemeClr val="dk1"/>
                </a:solidFill>
              </a:rPr>
              <a:t>no vehicles powered by diesel or gasoline; all coal and gas power plants shuttered; </a:t>
            </a:r>
            <a:endParaRPr sz="1200" dirty="0">
              <a:solidFill>
                <a:schemeClr val="dk1"/>
              </a:solidFill>
            </a:endParaRPr>
          </a:p>
          <a:p>
            <a:pPr marL="558800" lvl="1" indent="-228600" algn="l" rtl="0">
              <a:lnSpc>
                <a:spcPct val="90000"/>
              </a:lnSpc>
              <a:spcBef>
                <a:spcPts val="800"/>
              </a:spcBef>
              <a:spcAft>
                <a:spcPts val="0"/>
              </a:spcAft>
              <a:buClr>
                <a:schemeClr val="dk1"/>
              </a:buClr>
              <a:buSzPts val="1200"/>
              <a:buChar char="○"/>
            </a:pPr>
            <a:r>
              <a:rPr lang="en" sz="1200" dirty="0">
                <a:solidFill>
                  <a:schemeClr val="dk1"/>
                </a:solidFill>
              </a:rPr>
              <a:t>the petrochemical industry converted wholesale to green chemistry; and </a:t>
            </a:r>
            <a:endParaRPr sz="1200" dirty="0">
              <a:solidFill>
                <a:schemeClr val="dk1"/>
              </a:solidFill>
            </a:endParaRPr>
          </a:p>
          <a:p>
            <a:pPr marL="558800" lvl="1" indent="-228600" algn="l" rtl="0">
              <a:lnSpc>
                <a:spcPct val="90000"/>
              </a:lnSpc>
              <a:spcBef>
                <a:spcPts val="800"/>
              </a:spcBef>
              <a:spcAft>
                <a:spcPts val="0"/>
              </a:spcAft>
              <a:buClr>
                <a:schemeClr val="dk1"/>
              </a:buClr>
              <a:buSzPts val="1200"/>
              <a:buChar char="○"/>
            </a:pPr>
            <a:r>
              <a:rPr lang="en" sz="1200" dirty="0">
                <a:solidFill>
                  <a:schemeClr val="dk1"/>
                </a:solidFill>
              </a:rPr>
              <a:t>heavy industry like steel and aluminum production either using carbon-free energy sources or employing technology to capture CO2 emissions and permanently store it.</a:t>
            </a:r>
          </a:p>
          <a:p>
            <a:pPr marL="558800" lvl="1" indent="-228600" algn="l" rtl="0">
              <a:lnSpc>
                <a:spcPct val="90000"/>
              </a:lnSpc>
              <a:spcBef>
                <a:spcPts val="800"/>
              </a:spcBef>
              <a:spcAft>
                <a:spcPts val="0"/>
              </a:spcAft>
              <a:buClr>
                <a:schemeClr val="dk1"/>
              </a:buClr>
              <a:buSzPts val="1200"/>
              <a:buChar char="○"/>
            </a:pPr>
            <a:r>
              <a:rPr lang="en" sz="1200" dirty="0">
                <a:solidFill>
                  <a:schemeClr val="dk1"/>
                </a:solidFill>
              </a:rPr>
              <a:t>Industrial agriculture replaced by regenerative agriculture</a:t>
            </a:r>
          </a:p>
          <a:p>
            <a:pPr marL="558800" lvl="1" indent="-228600" algn="l" rtl="0">
              <a:lnSpc>
                <a:spcPct val="90000"/>
              </a:lnSpc>
              <a:spcBef>
                <a:spcPts val="800"/>
              </a:spcBef>
              <a:spcAft>
                <a:spcPts val="0"/>
              </a:spcAft>
              <a:buClr>
                <a:schemeClr val="dk1"/>
              </a:buClr>
              <a:buSzPts val="1200"/>
              <a:buChar char="○"/>
            </a:pPr>
            <a:r>
              <a:rPr lang="en" sz="1200" dirty="0">
                <a:solidFill>
                  <a:schemeClr val="dk1"/>
                </a:solidFill>
              </a:rPr>
              <a:t>Large scale restoration of ecosystems to capture and store CO2 naturally</a:t>
            </a:r>
            <a:endParaRPr dirty="0"/>
          </a:p>
        </p:txBody>
      </p:sp>
      <p:sp>
        <p:nvSpPr>
          <p:cNvPr id="426" name="Google Shape;426;p2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90418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Illustrates the gap between emissions reductions needed to stay below 1.5 degrees and emissions expected from government plans and projects for fossil fuel development.  The Production Gap 2025</a:t>
            </a:r>
          </a:p>
        </p:txBody>
      </p:sp>
      <p:sp>
        <p:nvSpPr>
          <p:cNvPr id="4" name="Slide Number Placeholder 3"/>
          <p:cNvSpPr>
            <a:spLocks noGrp="1"/>
          </p:cNvSpPr>
          <p:nvPr>
            <p:ph type="sldNum" sz="quarter" idx="5"/>
          </p:nvPr>
        </p:nvSpPr>
        <p:spPr/>
        <p:txBody>
          <a:bodyPr/>
          <a:lstStyle/>
          <a:p>
            <a:fld id="{A2E6C49A-E700-BF45-A58E-BAFDF3B0EEF5}" type="slidenum">
              <a:rPr lang="en-US" smtClean="0"/>
              <a:t>21</a:t>
            </a:fld>
            <a:endParaRPr lang="en-US"/>
          </a:p>
        </p:txBody>
      </p:sp>
    </p:spTree>
    <p:extLst>
      <p:ext uri="{BB962C8B-B14F-4D97-AF65-F5344CB8AC3E}">
        <p14:creationId xmlns:p14="http://schemas.microsoft.com/office/powerpoint/2010/main" val="22281187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Specifics about how much less fossil fuels we need to use between now and 2030 and 2050.</a:t>
            </a:r>
          </a:p>
        </p:txBody>
      </p:sp>
      <p:sp>
        <p:nvSpPr>
          <p:cNvPr id="4" name="Slide Number Placeholder 3"/>
          <p:cNvSpPr>
            <a:spLocks noGrp="1"/>
          </p:cNvSpPr>
          <p:nvPr>
            <p:ph type="sldNum" sz="quarter" idx="5"/>
          </p:nvPr>
        </p:nvSpPr>
        <p:spPr/>
        <p:txBody>
          <a:bodyPr/>
          <a:lstStyle/>
          <a:p>
            <a:fld id="{A2E6C49A-E700-BF45-A58E-BAFDF3B0EEF5}" type="slidenum">
              <a:rPr lang="en-US" smtClean="0"/>
              <a:t>22</a:t>
            </a:fld>
            <a:endParaRPr lang="en-US"/>
          </a:p>
        </p:txBody>
      </p:sp>
    </p:spTree>
    <p:extLst>
      <p:ext uri="{BB962C8B-B14F-4D97-AF65-F5344CB8AC3E}">
        <p14:creationId xmlns:p14="http://schemas.microsoft.com/office/powerpoint/2010/main" val="35803414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Tipping points are climate reactions triggered by temperature rise that escalate with a domino effect, causing even worse impacts. </a:t>
            </a:r>
            <a:r>
              <a:rPr lang="en-US" sz="1200" kern="1200" dirty="0">
                <a:solidFill>
                  <a:schemeClr val="tx1"/>
                </a:solidFill>
                <a:effectLst/>
                <a:latin typeface="+mn-lt"/>
                <a:ea typeface="+mn-ea"/>
                <a:cs typeface="+mn-cs"/>
              </a:rPr>
              <a:t>Reaching these tipping points could cause meters of sea level rise from ice sheet melt with resulting flooding of coastal cities and slowing of ocean currents; loss of tropical corals with a profound loss of marine biodiversity; an abrupt carbon and methane release back to the atmosphere, amplifying climate change and reducing remaining emission budgets; deforestation and climate change destabilizing the Amazon and 10% of the world’s species; fires and largescale insect disturbances causing dieback of forests, potentially changing some regions so that instead of absorbing carbon they release it.  Only by keeping temperature rise below 1.5°C can we avoid triggering these tipping points.</a:t>
            </a:r>
          </a:p>
          <a:p>
            <a:endParaRPr lang="en-US" dirty="0"/>
          </a:p>
          <a:p>
            <a:r>
              <a:rPr lang="en-US" dirty="0"/>
              <a:t>Reaching s</a:t>
            </a:r>
            <a:r>
              <a:rPr lang="en-US" sz="1200" kern="1200" dirty="0">
                <a:solidFill>
                  <a:schemeClr val="tx1"/>
                </a:solidFill>
                <a:effectLst/>
                <a:latin typeface="+mn-lt"/>
                <a:ea typeface="+mn-ea"/>
                <a:cs typeface="+mn-cs"/>
              </a:rPr>
              <a:t>ome of these tipping points would cause us to reach a ”point of no return.”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Climate tipping Points, too risky to bet against, </a:t>
            </a:r>
            <a:r>
              <a:rPr lang="en-US" sz="1200" i="1" kern="1200" dirty="0">
                <a:solidFill>
                  <a:schemeClr val="tx1"/>
                </a:solidFill>
                <a:effectLst/>
                <a:latin typeface="+mn-lt"/>
                <a:ea typeface="+mn-ea"/>
                <a:cs typeface="+mn-cs"/>
              </a:rPr>
              <a:t>Nature</a:t>
            </a:r>
            <a:r>
              <a:rPr lang="en-US" sz="1200" kern="1200" dirty="0">
                <a:solidFill>
                  <a:schemeClr val="tx1"/>
                </a:solidFill>
                <a:effectLst/>
                <a:latin typeface="+mn-lt"/>
                <a:ea typeface="+mn-ea"/>
                <a:cs typeface="+mn-cs"/>
              </a:rPr>
              <a:t>, Vol 575 | 28 November 2019</a:t>
            </a:r>
          </a:p>
          <a:p>
            <a:endParaRPr lang="en-US" dirty="0"/>
          </a:p>
        </p:txBody>
      </p:sp>
      <p:sp>
        <p:nvSpPr>
          <p:cNvPr id="4" name="Slide Number Placeholder 3"/>
          <p:cNvSpPr>
            <a:spLocks noGrp="1"/>
          </p:cNvSpPr>
          <p:nvPr>
            <p:ph type="sldNum" sz="quarter" idx="5"/>
          </p:nvPr>
        </p:nvSpPr>
        <p:spPr/>
        <p:txBody>
          <a:bodyPr/>
          <a:lstStyle/>
          <a:p>
            <a:fld id="{81992DB8-5C3D-4B46-ADB0-BE18D283EB7A}" type="slidenum">
              <a:rPr lang="en-US" smtClean="0"/>
              <a:t>23</a:t>
            </a:fld>
            <a:endParaRPr lang="en-US"/>
          </a:p>
        </p:txBody>
      </p:sp>
    </p:spTree>
    <p:extLst>
      <p:ext uri="{BB962C8B-B14F-4D97-AF65-F5344CB8AC3E}">
        <p14:creationId xmlns:p14="http://schemas.microsoft.com/office/powerpoint/2010/main" val="23471087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err="1"/>
              <a:t>Nature.com</a:t>
            </a:r>
            <a:r>
              <a:rPr lang="en-US" b="0" dirty="0"/>
              <a:t> study GS countries—flooding of </a:t>
            </a:r>
            <a:r>
              <a:rPr lang="en-US" sz="1200" b="0" i="0" u="none" strike="noStrike" kern="1200" dirty="0">
                <a:solidFill>
                  <a:schemeClr val="tx1"/>
                </a:solidFill>
                <a:effectLst/>
                <a:latin typeface="+mn-lt"/>
                <a:ea typeface="+mn-ea"/>
                <a:cs typeface="+mn-cs"/>
              </a:rPr>
              <a:t>5 million existing buildings at high tide by the end of this century. 0.7–0.9 m global mean SLR is likely to occur by 2100, and 2.2–2.5 m by 2300</a:t>
            </a:r>
            <a:endParaRPr lang="en-US" b="0" dirty="0"/>
          </a:p>
        </p:txBody>
      </p:sp>
      <p:sp>
        <p:nvSpPr>
          <p:cNvPr id="4" name="Slide Number Placeholder 3"/>
          <p:cNvSpPr>
            <a:spLocks noGrp="1"/>
          </p:cNvSpPr>
          <p:nvPr>
            <p:ph type="sldNum" sz="quarter" idx="5"/>
          </p:nvPr>
        </p:nvSpPr>
        <p:spPr/>
        <p:txBody>
          <a:bodyPr/>
          <a:lstStyle/>
          <a:p>
            <a:fld id="{153EE6A2-41A3-1045-A6F3-A7CD284CF9C5}" type="slidenum">
              <a:rPr lang="en-US" smtClean="0"/>
              <a:t>25</a:t>
            </a:fld>
            <a:endParaRPr lang="en-US"/>
          </a:p>
        </p:txBody>
      </p:sp>
    </p:spTree>
    <p:extLst>
      <p:ext uri="{BB962C8B-B14F-4D97-AF65-F5344CB8AC3E}">
        <p14:creationId xmlns:p14="http://schemas.microsoft.com/office/powerpoint/2010/main" val="20427684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Increases in global mean surface temperature, relative to pre-industrial levels, affect processes involved in desertification (water scarcity), land degradation (soil erosion, vegetation loss, wildfire, permafrost thaw) and food security (crop yield and food supply instabilities). Changes in these processes drive risks to food systems, livelihoods, infrastructure, the value of land, and human and ecosystem health. Changes in one process (e.g. wildfire or water scarcity) may result in compound risks. Risks are location-specific and differ by region.  IPCC Climate Change and Land, A.5., p. 13.</a:t>
            </a:r>
          </a:p>
          <a:p>
            <a:endParaRPr lang="en-US" dirty="0"/>
          </a:p>
        </p:txBody>
      </p:sp>
      <p:sp>
        <p:nvSpPr>
          <p:cNvPr id="4" name="Slide Number Placeholder 3"/>
          <p:cNvSpPr>
            <a:spLocks noGrp="1"/>
          </p:cNvSpPr>
          <p:nvPr>
            <p:ph type="sldNum" sz="quarter" idx="5"/>
          </p:nvPr>
        </p:nvSpPr>
        <p:spPr/>
        <p:txBody>
          <a:bodyPr/>
          <a:lstStyle/>
          <a:p>
            <a:fld id="{81992DB8-5C3D-4B46-ADB0-BE18D283EB7A}" type="slidenum">
              <a:rPr lang="en-US" smtClean="0"/>
              <a:t>26</a:t>
            </a:fld>
            <a:endParaRPr lang="en-US"/>
          </a:p>
        </p:txBody>
      </p:sp>
    </p:spTree>
    <p:extLst>
      <p:ext uri="{BB962C8B-B14F-4D97-AF65-F5344CB8AC3E}">
        <p14:creationId xmlns:p14="http://schemas.microsoft.com/office/powerpoint/2010/main" val="23763523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254000" lvl="0" indent="-241300" algn="l" rtl="0">
              <a:lnSpc>
                <a:spcPct val="90000"/>
              </a:lnSpc>
              <a:spcBef>
                <a:spcPts val="800"/>
              </a:spcBef>
              <a:spcAft>
                <a:spcPts val="0"/>
              </a:spcAft>
              <a:buClr>
                <a:srgbClr val="000000"/>
              </a:buClr>
              <a:buSzPts val="1200"/>
              <a:buChar char="●"/>
            </a:pPr>
            <a:r>
              <a:rPr lang="en" sz="1200" dirty="0"/>
              <a:t>At 1.5C the proportion of the global population exposed to water stress could be 50% lower than at 2C, it notes. Food scarcity would be less of a problem and hundreds of millions fewer people, particularly in poor countries, would be at risk of climate-related poverty.</a:t>
            </a:r>
            <a:endParaRPr sz="1200" dirty="0"/>
          </a:p>
          <a:p>
            <a:pPr marL="254000" lvl="0" indent="-241300" algn="l" rtl="0">
              <a:lnSpc>
                <a:spcPct val="90000"/>
              </a:lnSpc>
              <a:spcBef>
                <a:spcPts val="800"/>
              </a:spcBef>
              <a:spcAft>
                <a:spcPts val="0"/>
              </a:spcAft>
              <a:buClr>
                <a:srgbClr val="000000"/>
              </a:buClr>
              <a:buSzPts val="1200"/>
              <a:buChar char="●"/>
            </a:pPr>
            <a:r>
              <a:rPr lang="en" sz="1200" dirty="0"/>
              <a:t>Insects, which are vital for pollination of crops, and plants are almost twice as likely to lose half their habitat at 2C compared with 1.5C. Corals would be 99% lost at the higher of the two temperatures, but more than 10% have a chance of surviving if the lower target is reached. – </a:t>
            </a:r>
            <a:r>
              <a:rPr lang="en" sz="1200" i="1" dirty="0"/>
              <a:t>The Guardian</a:t>
            </a:r>
            <a:endParaRPr sz="1200" i="1" dirty="0"/>
          </a:p>
          <a:p>
            <a:pPr marL="0" lvl="0" indent="0" algn="l" rtl="0">
              <a:lnSpc>
                <a:spcPct val="100000"/>
              </a:lnSpc>
              <a:spcBef>
                <a:spcPts val="0"/>
              </a:spcBef>
              <a:spcAft>
                <a:spcPts val="0"/>
              </a:spcAft>
              <a:buSzPts val="1100"/>
              <a:buNone/>
            </a:pPr>
            <a:endParaRPr dirty="0"/>
          </a:p>
          <a:p>
            <a:pPr marL="254000" lvl="0" indent="-254000" algn="l" rtl="0">
              <a:lnSpc>
                <a:spcPct val="100000"/>
              </a:lnSpc>
              <a:spcBef>
                <a:spcPts val="0"/>
              </a:spcBef>
              <a:spcAft>
                <a:spcPts val="0"/>
              </a:spcAft>
              <a:buClr>
                <a:schemeClr val="dk2"/>
              </a:buClr>
              <a:buSzPts val="1100"/>
              <a:buChar char="●"/>
            </a:pPr>
            <a:r>
              <a:rPr lang="en" dirty="0"/>
              <a:t>Sea-level rise would affect 10 million more people by 2100 </a:t>
            </a:r>
            <a:endParaRPr dirty="0"/>
          </a:p>
          <a:p>
            <a:pPr marL="254000" lvl="0" indent="-254000" algn="l" rtl="0">
              <a:lnSpc>
                <a:spcPct val="100000"/>
              </a:lnSpc>
              <a:spcBef>
                <a:spcPts val="0"/>
              </a:spcBef>
              <a:spcAft>
                <a:spcPts val="0"/>
              </a:spcAft>
              <a:buClr>
                <a:schemeClr val="dk2"/>
              </a:buClr>
              <a:buSzPts val="1100"/>
              <a:buChar char="●"/>
            </a:pPr>
            <a:r>
              <a:rPr lang="en" u="sng" dirty="0">
                <a:solidFill>
                  <a:schemeClr val="hlink"/>
                </a:solidFill>
                <a:hlinkClick r:id="rId3"/>
              </a:rPr>
              <a:t>Oceans</a:t>
            </a:r>
            <a:r>
              <a:rPr lang="en" dirty="0"/>
              <a:t> are already suffering from elevated acidity and lower levels of oxygen as a result of climate change. One model shows marine fisheries would lose 3m </a:t>
            </a:r>
            <a:r>
              <a:rPr lang="en" dirty="0" err="1"/>
              <a:t>tonnes</a:t>
            </a:r>
            <a:r>
              <a:rPr lang="en" dirty="0"/>
              <a:t> at 2C, twice the decline at 1.5C.</a:t>
            </a:r>
            <a:endParaRPr dirty="0"/>
          </a:p>
          <a:p>
            <a:pPr marL="254000" lvl="0" indent="-254000" algn="l" rtl="0">
              <a:lnSpc>
                <a:spcPct val="115000"/>
              </a:lnSpc>
              <a:spcBef>
                <a:spcPts val="800"/>
              </a:spcBef>
              <a:spcAft>
                <a:spcPts val="0"/>
              </a:spcAft>
              <a:buClr>
                <a:schemeClr val="dk2"/>
              </a:buClr>
              <a:buSzPts val="1200"/>
              <a:buChar char="●"/>
            </a:pPr>
            <a:r>
              <a:rPr lang="en" dirty="0"/>
              <a:t>Sea ice-free summers in the Arctic, which is warming two to three times faster than the world average, would come once every 100 years at 1.5C, but every 10 years with half a degree more of global warming.</a:t>
            </a:r>
            <a:endParaRPr dirty="0"/>
          </a:p>
          <a:p>
            <a:pPr marL="25400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p:txBody>
      </p:sp>
      <p:sp>
        <p:nvSpPr>
          <p:cNvPr id="402" name="Google Shape;402;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56109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Showing the ongoing rise in C02 and temperature, correlated with the various global Climate Change Conferences.</a:t>
            </a:r>
          </a:p>
        </p:txBody>
      </p:sp>
      <p:sp>
        <p:nvSpPr>
          <p:cNvPr id="4" name="Slide Number Placeholder 3"/>
          <p:cNvSpPr>
            <a:spLocks noGrp="1"/>
          </p:cNvSpPr>
          <p:nvPr>
            <p:ph type="sldNum" sz="quarter" idx="5"/>
          </p:nvPr>
        </p:nvSpPr>
        <p:spPr/>
        <p:txBody>
          <a:bodyPr/>
          <a:lstStyle/>
          <a:p>
            <a:fld id="{81992DB8-5C3D-4B46-ADB0-BE18D283EB7A}" type="slidenum">
              <a:rPr lang="en-US" smtClean="0"/>
              <a:t>8</a:t>
            </a:fld>
            <a:endParaRPr lang="en-US"/>
          </a:p>
        </p:txBody>
      </p:sp>
    </p:spTree>
    <p:extLst>
      <p:ext uri="{BB962C8B-B14F-4D97-AF65-F5344CB8AC3E}">
        <p14:creationId xmlns:p14="http://schemas.microsoft.com/office/powerpoint/2010/main" val="962148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2E1CF5-CF88-0051-B8B4-16AAB079D1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C87D64-045E-D3D8-0907-43A49ABAD6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386077-2A2A-3D86-22A0-1548994C4057}"/>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Carbon Action Tracker, updated October 2025. Shows countries progress toward meeting their commitments under the Paris Agreement.  Updated December 2023.  Grey areas are where there is no data.  </a:t>
            </a:r>
          </a:p>
          <a:p>
            <a:endParaRPr lang="en-US" dirty="0"/>
          </a:p>
        </p:txBody>
      </p:sp>
      <p:sp>
        <p:nvSpPr>
          <p:cNvPr id="4" name="Slide Number Placeholder 3">
            <a:extLst>
              <a:ext uri="{FF2B5EF4-FFF2-40B4-BE49-F238E27FC236}">
                <a16:creationId xmlns:a16="http://schemas.microsoft.com/office/drawing/2014/main" id="{27C867D9-3007-8F2F-F4B8-A3E43B791782}"/>
              </a:ext>
            </a:extLst>
          </p:cNvPr>
          <p:cNvSpPr>
            <a:spLocks noGrp="1"/>
          </p:cNvSpPr>
          <p:nvPr>
            <p:ph type="sldNum" sz="quarter" idx="5"/>
          </p:nvPr>
        </p:nvSpPr>
        <p:spPr/>
        <p:txBody>
          <a:bodyPr/>
          <a:lstStyle/>
          <a:p>
            <a:fld id="{81992DB8-5C3D-4B46-ADB0-BE18D283EB7A}" type="slidenum">
              <a:rPr lang="en-US" smtClean="0"/>
              <a:t>9</a:t>
            </a:fld>
            <a:endParaRPr lang="en-US"/>
          </a:p>
        </p:txBody>
      </p:sp>
    </p:spTree>
    <p:extLst>
      <p:ext uri="{BB962C8B-B14F-4D97-AF65-F5344CB8AC3E}">
        <p14:creationId xmlns:p14="http://schemas.microsoft.com/office/powerpoint/2010/main" val="875525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basic process of photosynthesis where plants absorb carbon dioxide (CO2) from the atmosphere and water from the land, and with energy from the sun (the original solar energy) process it into oxygen, which is released into the atmosphere, and carbon, which</a:t>
            </a:r>
            <a:r>
              <a:rPr lang="en-US" sz="1200" kern="1200" dirty="0">
                <a:solidFill>
                  <a:schemeClr val="tx1"/>
                </a:solidFill>
                <a:effectLst/>
                <a:latin typeface="+mn-lt"/>
                <a:ea typeface="+mn-ea"/>
                <a:cs typeface="+mn-cs"/>
              </a:rPr>
              <a:t> is later stored in living biomass (as grass or trees, for example) or as organic matter in the soil. Depending on form of biomass or soil organic matter, this carbon can be stored on land, away from the atmosphere, for a season, several years, multiple decades, or several centuries. Ultimately, the carbon that is locked up in biomass or soil organic matter is returned to the atmosphere, through decomposition and microbial respiration. Project Drawdown, </a:t>
            </a:r>
          </a:p>
          <a:p>
            <a:endParaRPr lang="en-US" dirty="0"/>
          </a:p>
        </p:txBody>
      </p:sp>
      <p:sp>
        <p:nvSpPr>
          <p:cNvPr id="4" name="Slide Number Placeholder 3"/>
          <p:cNvSpPr>
            <a:spLocks noGrp="1"/>
          </p:cNvSpPr>
          <p:nvPr>
            <p:ph type="sldNum" sz="quarter" idx="10"/>
          </p:nvPr>
        </p:nvSpPr>
        <p:spPr/>
        <p:txBody>
          <a:bodyPr/>
          <a:lstStyle/>
          <a:p>
            <a:fld id="{81992DB8-5C3D-4B46-ADB0-BE18D283EB7A}" type="slidenum">
              <a:rPr lang="en-US" smtClean="0"/>
              <a:t>11</a:t>
            </a:fld>
            <a:endParaRPr lang="en-US"/>
          </a:p>
        </p:txBody>
      </p:sp>
    </p:spTree>
    <p:extLst>
      <p:ext uri="{BB962C8B-B14F-4D97-AF65-F5344CB8AC3E}">
        <p14:creationId xmlns:p14="http://schemas.microsoft.com/office/powerpoint/2010/main" val="13495405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9A46B39-D73B-2349-8D4B-9D297709C415}" type="slidenum">
              <a:rPr lang="en-US" sz="1200"/>
              <a:pPr eaLnBrk="1" hangingPunct="1"/>
              <a:t>12</a:t>
            </a:fld>
            <a:endParaRPr lang="en-US" sz="120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ea typeface="ＭＳ Ｐゴシック" charset="0"/>
                <a:cs typeface="ＭＳ Ｐゴシック" charset="0"/>
              </a:rPr>
              <a:t>Carbon cycle: carbon has been cycling back and forth between oceans, biomass, soil, and the atmosphere, for billions of years.  Carbon is only a pollutant in the atmosphere because there is too much of it.  </a:t>
            </a:r>
          </a:p>
          <a:p>
            <a:pPr eaLnBrk="1" hangingPunct="1"/>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Not that much atmosphere—tiny layer.  If Earth is an onion, atmosphere is the thickness of the skin.  </a:t>
            </a:r>
          </a:p>
          <a:p>
            <a:pPr eaLnBrk="1" hangingPunct="1"/>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Source: http://</a:t>
            </a:r>
            <a:r>
              <a:rPr lang="en-US" dirty="0" err="1">
                <a:ea typeface="ＭＳ Ｐゴシック" charset="0"/>
                <a:cs typeface="ＭＳ Ｐゴシック" charset="0"/>
              </a:rPr>
              <a:t>commons.wikimedia.org</a:t>
            </a:r>
            <a:r>
              <a:rPr lang="en-US" dirty="0">
                <a:ea typeface="ＭＳ Ｐゴシック" charset="0"/>
                <a:cs typeface="ＭＳ Ｐゴシック" charset="0"/>
              </a:rPr>
              <a:t>/wiki/</a:t>
            </a:r>
            <a:r>
              <a:rPr lang="en-US" dirty="0" err="1">
                <a:ea typeface="ＭＳ Ｐゴシック" charset="0"/>
                <a:cs typeface="ＭＳ Ｐゴシック" charset="0"/>
              </a:rPr>
              <a:t>File:Greenhouse_Effect.png</a:t>
            </a:r>
            <a:endParaRPr lang="en-US" dirty="0">
              <a:ea typeface="ＭＳ Ｐゴシック" charset="0"/>
              <a:cs typeface="ＭＳ Ｐゴシック" charset="0"/>
            </a:endParaRPr>
          </a:p>
          <a:p>
            <a:pPr eaLnBrk="1" hangingPunct="1"/>
            <a:r>
              <a:rPr lang="ja-JP" altLang="en-US" dirty="0">
                <a:ea typeface="ＭＳ Ｐゴシック" charset="0"/>
                <a:cs typeface="ＭＳ Ｐゴシック" charset="0"/>
              </a:rPr>
              <a:t>“</a:t>
            </a:r>
            <a:r>
              <a:rPr lang="en-US" dirty="0">
                <a:ea typeface="ＭＳ Ｐゴシック" charset="0"/>
                <a:cs typeface="ＭＳ Ｐゴシック" charset="0"/>
              </a:rPr>
              <a:t>This figure is a simplified, schematic representation of the flows of </a:t>
            </a:r>
            <a:r>
              <a:rPr lang="en-US" dirty="0">
                <a:ea typeface="ＭＳ Ｐゴシック" charset="0"/>
                <a:cs typeface="ＭＳ Ｐゴシック" charset="0"/>
                <a:hlinkClick r:id="rId3" tooltip="w:energy"/>
              </a:rPr>
              <a:t>energy</a:t>
            </a:r>
            <a:r>
              <a:rPr lang="en-US" dirty="0">
                <a:ea typeface="ＭＳ Ｐゴシック" charset="0"/>
                <a:cs typeface="ＭＳ Ｐゴシック" charset="0"/>
              </a:rPr>
              <a:t> between </a:t>
            </a:r>
            <a:r>
              <a:rPr lang="en-US" dirty="0">
                <a:ea typeface="ＭＳ Ｐゴシック" charset="0"/>
                <a:cs typeface="ＭＳ Ｐゴシック" charset="0"/>
                <a:hlinkClick r:id="rId4" tooltip="w:space"/>
              </a:rPr>
              <a:t>space</a:t>
            </a:r>
            <a:r>
              <a:rPr lang="en-US" dirty="0">
                <a:ea typeface="ＭＳ Ｐゴシック" charset="0"/>
                <a:cs typeface="ＭＳ Ｐゴシック" charset="0"/>
              </a:rPr>
              <a:t>, the </a:t>
            </a:r>
            <a:r>
              <a:rPr lang="en-US" dirty="0">
                <a:ea typeface="ＭＳ Ｐゴシック" charset="0"/>
                <a:cs typeface="ＭＳ Ｐゴシック" charset="0"/>
                <a:hlinkClick r:id="rId5" tooltip="w:Earth's atmosphere"/>
              </a:rPr>
              <a:t>atmosphere</a:t>
            </a:r>
            <a:r>
              <a:rPr lang="en-US" dirty="0">
                <a:ea typeface="ＭＳ Ｐゴシック" charset="0"/>
                <a:cs typeface="ＭＳ Ｐゴシック" charset="0"/>
              </a:rPr>
              <a:t>, and the Earth's surface, and shows how these flows combine to trap heat near the surface and create the </a:t>
            </a:r>
            <a:r>
              <a:rPr lang="en-US" dirty="0">
                <a:ea typeface="ＭＳ Ｐゴシック" charset="0"/>
                <a:cs typeface="ＭＳ Ｐゴシック" charset="0"/>
                <a:hlinkClick r:id="rId6" tooltip="w:greenhouse effect"/>
              </a:rPr>
              <a:t>greenhouse effect</a:t>
            </a:r>
            <a:r>
              <a:rPr lang="en-US" dirty="0">
                <a:ea typeface="ＭＳ Ｐゴシック" charset="0"/>
                <a:cs typeface="ＭＳ Ｐゴシック" charset="0"/>
              </a:rPr>
              <a:t>. Energy exchanges are expressed in </a:t>
            </a:r>
            <a:r>
              <a:rPr lang="en-US" dirty="0">
                <a:ea typeface="ＭＳ Ｐゴシック" charset="0"/>
                <a:cs typeface="ＭＳ Ｐゴシック" charset="0"/>
                <a:hlinkClick r:id="rId7" tooltip="w:watts"/>
              </a:rPr>
              <a:t>watts</a:t>
            </a:r>
            <a:r>
              <a:rPr lang="en-US" dirty="0">
                <a:ea typeface="ＭＳ Ｐゴシック" charset="0"/>
                <a:cs typeface="ＭＳ Ｐゴシック" charset="0"/>
              </a:rPr>
              <a:t> (energy conversion with respect to time) per square </a:t>
            </a:r>
            <a:r>
              <a:rPr lang="en-US" dirty="0">
                <a:ea typeface="ＭＳ Ｐゴシック" charset="0"/>
                <a:cs typeface="ＭＳ Ｐゴシック" charset="0"/>
                <a:hlinkClick r:id="rId8" tooltip="w:meter"/>
              </a:rPr>
              <a:t>meter</a:t>
            </a:r>
            <a:r>
              <a:rPr lang="en-US" dirty="0">
                <a:ea typeface="ＭＳ Ｐゴシック" charset="0"/>
                <a:cs typeface="ＭＳ Ｐゴシック" charset="0"/>
              </a:rPr>
              <a:t> (W/m2),</a:t>
            </a:r>
            <a:r>
              <a:rPr lang="ja-JP" altLang="en-US" dirty="0">
                <a:ea typeface="ＭＳ Ｐゴシック" charset="0"/>
                <a:cs typeface="ＭＳ Ｐゴシック" charset="0"/>
              </a:rPr>
              <a:t>”</a:t>
            </a:r>
            <a:r>
              <a:rPr lang="en-US" dirty="0">
                <a:ea typeface="ＭＳ Ｐゴシック" charset="0"/>
                <a:cs typeface="ＭＳ Ｐゴシック" charset="0"/>
              </a:rPr>
              <a:t> exchanges derived from </a:t>
            </a:r>
            <a:r>
              <a:rPr lang="en-US" dirty="0" err="1">
                <a:ea typeface="ＭＳ Ｐゴシック" charset="0"/>
                <a:cs typeface="ＭＳ Ｐゴシック" charset="0"/>
              </a:rPr>
              <a:t>Kiehl</a:t>
            </a:r>
            <a:r>
              <a:rPr lang="en-US" dirty="0">
                <a:ea typeface="ＭＳ Ｐゴシック" charset="0"/>
                <a:cs typeface="ＭＳ Ｐゴシック" charset="0"/>
              </a:rPr>
              <a:t>, J. T. and </a:t>
            </a:r>
            <a:r>
              <a:rPr lang="en-US" dirty="0" err="1">
                <a:ea typeface="ＭＳ Ｐゴシック" charset="0"/>
                <a:cs typeface="ＭＳ Ｐゴシック" charset="0"/>
              </a:rPr>
              <a:t>Trenberth</a:t>
            </a:r>
            <a:r>
              <a:rPr lang="en-US" dirty="0">
                <a:ea typeface="ＭＳ Ｐゴシック" charset="0"/>
                <a:cs typeface="ＭＳ Ｐゴシック" charset="0"/>
              </a:rPr>
              <a:t>, K. E. (1997). "Earth's Annual Global Mean Energy Budget". </a:t>
            </a:r>
            <a:r>
              <a:rPr lang="en-US" i="1" dirty="0">
                <a:ea typeface="ＭＳ Ｐゴシック" charset="0"/>
                <a:cs typeface="ＭＳ Ｐゴシック" charset="0"/>
              </a:rPr>
              <a:t>Bulletin of the American Meteorological Association</a:t>
            </a:r>
            <a:r>
              <a:rPr lang="en-US" dirty="0">
                <a:ea typeface="ＭＳ Ｐゴシック" charset="0"/>
                <a:cs typeface="ＭＳ Ｐゴシック" charset="0"/>
              </a:rPr>
              <a:t> </a:t>
            </a:r>
            <a:r>
              <a:rPr lang="en-US" b="1" dirty="0">
                <a:ea typeface="ＭＳ Ｐゴシック" charset="0"/>
                <a:cs typeface="ＭＳ Ｐゴシック" charset="0"/>
              </a:rPr>
              <a:t>78</a:t>
            </a:r>
            <a:r>
              <a:rPr lang="en-US" dirty="0">
                <a:ea typeface="ＭＳ Ｐゴシック" charset="0"/>
                <a:cs typeface="ＭＳ Ｐゴシック" charset="0"/>
              </a:rPr>
              <a:t>: 197-208.</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xfrm>
            <a:off x="1143000" y="687388"/>
            <a:ext cx="4572000" cy="3429000"/>
          </a:xfrm>
          <a:solidFill>
            <a:srgbClr val="FFFFFF"/>
          </a:solidFill>
          <a:ln/>
        </p:spPr>
      </p:sp>
      <p:sp>
        <p:nvSpPr>
          <p:cNvPr id="33795" name="Rectangle 3"/>
          <p:cNvSpPr>
            <a:spLocks noGrp="1" noChangeArrowheads="1"/>
          </p:cNvSpPr>
          <p:nvPr>
            <p:ph type="body" idx="1"/>
          </p:nvPr>
        </p:nvSpPr>
        <p:spPr>
          <a:xfrm>
            <a:off x="912813" y="4343400"/>
            <a:ext cx="5032375" cy="4113213"/>
          </a:xfrm>
          <a:solidFill>
            <a:srgbClr val="FFFFFF"/>
          </a:solidFill>
          <a:ln>
            <a:solidFill>
              <a:srgbClr val="000000"/>
            </a:solidFill>
          </a:ln>
        </p:spPr>
        <p:txBody>
          <a:bodyPr lIns="91426" tIns="45714" rIns="91426" bIns="45714"/>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noProof="1">
                <a:solidFill>
                  <a:srgbClr val="221E1F"/>
                </a:solidFill>
                <a:latin typeface="Calibri" charset="0"/>
                <a:ea typeface="MS PGothic" charset="0"/>
              </a:rPr>
              <a:t>The global carbon cycle caused by human activities, averaged globally for the decade 2010 to 2019. </a:t>
            </a:r>
            <a:r>
              <a:rPr lang="en-US" sz="1200" kern="1200" dirty="0">
                <a:solidFill>
                  <a:schemeClr val="tx1"/>
                </a:solidFill>
                <a:effectLst/>
                <a:latin typeface="+mn-lt"/>
                <a:ea typeface="+mn-ea"/>
                <a:cs typeface="+mn-cs"/>
              </a:rPr>
              <a:t>Today, nearly 41% of our greenhouse gases are quickly absorbed by Earth’s oceans and land-based ecosystems, leaving about 59% of our greenhouse gas emissions in the atmosphere, which are contributing to climate change. </a:t>
            </a:r>
            <a:r>
              <a:rPr lang="en-US" b="0" dirty="0"/>
              <a:t>Global Carbon Budget 2020, https://</a:t>
            </a:r>
            <a:r>
              <a:rPr lang="en-US" b="0" dirty="0" err="1"/>
              <a:t>essd.copernicus.org</a:t>
            </a:r>
            <a:r>
              <a:rPr lang="en-US" b="0" dirty="0"/>
              <a:t>/articles/12/3269/2020/; Project Drawdown</a:t>
            </a:r>
          </a:p>
          <a:p>
            <a:endParaRPr noProof="1">
              <a:solidFill>
                <a:srgbClr val="221E1F"/>
              </a:solidFill>
              <a:latin typeface="Calibri" charset="0"/>
              <a:ea typeface="MS PGothic"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EEAD93-0F13-17D4-E8C2-382B3E0BEE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D60CE9-7685-F91A-0348-6D699ECA3B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E4AB5C-903D-D983-4913-718464A275F0}"/>
              </a:ext>
            </a:extLst>
          </p:cNvPr>
          <p:cNvSpPr>
            <a:spLocks noGrp="1"/>
          </p:cNvSpPr>
          <p:nvPr>
            <p:ph type="body" idx="1"/>
          </p:nvPr>
        </p:nvSpPr>
        <p:spPr/>
        <p:txBody>
          <a:bodyPr/>
          <a:lstStyle/>
          <a:p>
            <a:r>
              <a:rPr lang="en-US" dirty="0"/>
              <a:t>The amount of CO2 over the last million years or so has held relatively steady averaging about 280 parts per million (PPM—percentage of CO2 in the atmosphere).  The safe range is between 300 and 350 PPM; we are currently (May 2020) at 416 PPM.  This graph shows that temperature rise closely follows CO2 rise; and falls when CO2 levels fall.  On the far right you can see that in the current period (since the industrial revolution in the late 1700s, when we started burning coal for fuel), CO2 levels have risen steadily.  Temperature rise takes about 40 years to catch up to CO2 level rise.  So the temperature rise we are experiencing now results from the CO2 levels 40 years ago.  In 2060 we will feel the temperature rise from the current CO2 levels (416 PPM).  </a:t>
            </a:r>
          </a:p>
        </p:txBody>
      </p:sp>
      <p:sp>
        <p:nvSpPr>
          <p:cNvPr id="4" name="Slide Number Placeholder 3">
            <a:extLst>
              <a:ext uri="{FF2B5EF4-FFF2-40B4-BE49-F238E27FC236}">
                <a16:creationId xmlns:a16="http://schemas.microsoft.com/office/drawing/2014/main" id="{322A8E5D-7C35-460D-AD3D-C37AEC40F12F}"/>
              </a:ext>
            </a:extLst>
          </p:cNvPr>
          <p:cNvSpPr>
            <a:spLocks noGrp="1"/>
          </p:cNvSpPr>
          <p:nvPr>
            <p:ph type="sldNum" sz="quarter" idx="5"/>
          </p:nvPr>
        </p:nvSpPr>
        <p:spPr/>
        <p:txBody>
          <a:bodyPr/>
          <a:lstStyle/>
          <a:p>
            <a:fld id="{81992DB8-5C3D-4B46-ADB0-BE18D283EB7A}" type="slidenum">
              <a:rPr lang="en-US" smtClean="0"/>
              <a:t>14</a:t>
            </a:fld>
            <a:endParaRPr lang="en-US"/>
          </a:p>
        </p:txBody>
      </p:sp>
    </p:spTree>
    <p:extLst>
      <p:ext uri="{BB962C8B-B14F-4D97-AF65-F5344CB8AC3E}">
        <p14:creationId xmlns:p14="http://schemas.microsoft.com/office/powerpoint/2010/main" val="17605225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left you see the sources of greenhouse gasses entering the atmosphere (primarily from burning fossil fuels to produce electricity, and for manufacturing, transportation, buildings).   24% is from agriculture and other land and food sources.  The vast majority of these emissions come from the actions of wealthy people in wealthy countries.  </a:t>
            </a:r>
          </a:p>
          <a:p>
            <a:endParaRPr lang="en-US" dirty="0"/>
          </a:p>
          <a:p>
            <a:r>
              <a:rPr lang="en-US" dirty="0"/>
              <a:t>The right side of the graph depicts the two major GHG “sinks.”  Sinks are parts of the natural ecosystem that absorb GHG from the atmosphere.  Land (including trees, plants, soil) and the ocean (including the water, plants and marine animals).  </a:t>
            </a:r>
          </a:p>
          <a:p>
            <a:endParaRPr lang="en-US" dirty="0"/>
          </a:p>
          <a:p>
            <a:r>
              <a:rPr lang="en-US" dirty="0"/>
              <a:t>The natural sinks are only able to absorb 41% of the GHGs; the rest remain in the atmosphere, heating the planet.  The CO2 absorbed by the ocean increases its acidity, causing other difficulties.   </a:t>
            </a:r>
          </a:p>
        </p:txBody>
      </p:sp>
      <p:sp>
        <p:nvSpPr>
          <p:cNvPr id="4" name="Slide Number Placeholder 3"/>
          <p:cNvSpPr>
            <a:spLocks noGrp="1"/>
          </p:cNvSpPr>
          <p:nvPr>
            <p:ph type="sldNum" sz="quarter" idx="5"/>
          </p:nvPr>
        </p:nvSpPr>
        <p:spPr/>
        <p:txBody>
          <a:bodyPr/>
          <a:lstStyle/>
          <a:p>
            <a:fld id="{D656ABD3-CC03-B54B-ACDA-B0556B5478F6}" type="slidenum">
              <a:rPr lang="en-US" smtClean="0"/>
              <a:t>15</a:t>
            </a:fld>
            <a:endParaRPr lang="en-US"/>
          </a:p>
        </p:txBody>
      </p:sp>
    </p:spTree>
    <p:extLst>
      <p:ext uri="{BB962C8B-B14F-4D97-AF65-F5344CB8AC3E}">
        <p14:creationId xmlns:p14="http://schemas.microsoft.com/office/powerpoint/2010/main" val="28994417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picture is worth a thousand words.  </a:t>
            </a:r>
          </a:p>
        </p:txBody>
      </p:sp>
      <p:sp>
        <p:nvSpPr>
          <p:cNvPr id="4" name="Slide Number Placeholder 3"/>
          <p:cNvSpPr>
            <a:spLocks noGrp="1"/>
          </p:cNvSpPr>
          <p:nvPr>
            <p:ph type="sldNum" sz="quarter" idx="5"/>
          </p:nvPr>
        </p:nvSpPr>
        <p:spPr/>
        <p:txBody>
          <a:bodyPr/>
          <a:lstStyle/>
          <a:p>
            <a:fld id="{81992DB8-5C3D-4B46-ADB0-BE18D283EB7A}" type="slidenum">
              <a:rPr lang="en-US" smtClean="0"/>
              <a:t>16</a:t>
            </a:fld>
            <a:endParaRPr lang="en-US"/>
          </a:p>
        </p:txBody>
      </p:sp>
    </p:spTree>
    <p:extLst>
      <p:ext uri="{BB962C8B-B14F-4D97-AF65-F5344CB8AC3E}">
        <p14:creationId xmlns:p14="http://schemas.microsoft.com/office/powerpoint/2010/main" val="1090129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EA768-351C-617A-EF99-81852F584AE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47B5216-7261-889D-16DC-F146DBAA5C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EB51914-A2C2-58CD-6D57-3DD6D3790955}"/>
              </a:ext>
            </a:extLst>
          </p:cNvPr>
          <p:cNvSpPr>
            <a:spLocks noGrp="1"/>
          </p:cNvSpPr>
          <p:nvPr>
            <p:ph type="dt" sz="half" idx="10"/>
          </p:nvPr>
        </p:nvSpPr>
        <p:spPr/>
        <p:txBody>
          <a:bodyPr/>
          <a:lstStyle/>
          <a:p>
            <a:fld id="{19D1240D-34FD-4B4E-B65F-FDFD9FC79D9C}" type="datetimeFigureOut">
              <a:rPr lang="en-US" smtClean="0"/>
              <a:t>11/18/25</a:t>
            </a:fld>
            <a:endParaRPr lang="en-US"/>
          </a:p>
        </p:txBody>
      </p:sp>
      <p:sp>
        <p:nvSpPr>
          <p:cNvPr id="5" name="Footer Placeholder 4">
            <a:extLst>
              <a:ext uri="{FF2B5EF4-FFF2-40B4-BE49-F238E27FC236}">
                <a16:creationId xmlns:a16="http://schemas.microsoft.com/office/drawing/2014/main" id="{C386B2FC-710F-CC9F-D9C0-A6F29AD56A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39E65A-5433-364B-5B66-390C7D4C066C}"/>
              </a:ext>
            </a:extLst>
          </p:cNvPr>
          <p:cNvSpPr>
            <a:spLocks noGrp="1"/>
          </p:cNvSpPr>
          <p:nvPr>
            <p:ph type="sldNum" sz="quarter" idx="12"/>
          </p:nvPr>
        </p:nvSpPr>
        <p:spPr/>
        <p:txBody>
          <a:bodyPr/>
          <a:lstStyle/>
          <a:p>
            <a:fld id="{9FB7B3D2-B9B8-D847-865D-827CDC4229AA}" type="slidenum">
              <a:rPr lang="en-US" smtClean="0"/>
              <a:t>‹#›</a:t>
            </a:fld>
            <a:endParaRPr lang="en-US"/>
          </a:p>
        </p:txBody>
      </p:sp>
    </p:spTree>
    <p:extLst>
      <p:ext uri="{BB962C8B-B14F-4D97-AF65-F5344CB8AC3E}">
        <p14:creationId xmlns:p14="http://schemas.microsoft.com/office/powerpoint/2010/main" val="37176961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5E62B-7CA7-2384-DF34-62CB4B029A7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75A93F4-3842-7B44-1B91-CFB98ECCD2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794192-6979-5CBF-95C7-8CFEA3F2AC9D}"/>
              </a:ext>
            </a:extLst>
          </p:cNvPr>
          <p:cNvSpPr>
            <a:spLocks noGrp="1"/>
          </p:cNvSpPr>
          <p:nvPr>
            <p:ph type="dt" sz="half" idx="10"/>
          </p:nvPr>
        </p:nvSpPr>
        <p:spPr/>
        <p:txBody>
          <a:bodyPr/>
          <a:lstStyle/>
          <a:p>
            <a:fld id="{19D1240D-34FD-4B4E-B65F-FDFD9FC79D9C}" type="datetimeFigureOut">
              <a:rPr lang="en-US" smtClean="0"/>
              <a:t>11/18/25</a:t>
            </a:fld>
            <a:endParaRPr lang="en-US"/>
          </a:p>
        </p:txBody>
      </p:sp>
      <p:sp>
        <p:nvSpPr>
          <p:cNvPr id="5" name="Footer Placeholder 4">
            <a:extLst>
              <a:ext uri="{FF2B5EF4-FFF2-40B4-BE49-F238E27FC236}">
                <a16:creationId xmlns:a16="http://schemas.microsoft.com/office/drawing/2014/main" id="{757319C4-71EC-2702-6A17-303C885A06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54F334-DBC2-7860-8EDF-63659031EED6}"/>
              </a:ext>
            </a:extLst>
          </p:cNvPr>
          <p:cNvSpPr>
            <a:spLocks noGrp="1"/>
          </p:cNvSpPr>
          <p:nvPr>
            <p:ph type="sldNum" sz="quarter" idx="12"/>
          </p:nvPr>
        </p:nvSpPr>
        <p:spPr/>
        <p:txBody>
          <a:bodyPr/>
          <a:lstStyle/>
          <a:p>
            <a:fld id="{9FB7B3D2-B9B8-D847-865D-827CDC4229AA}" type="slidenum">
              <a:rPr lang="en-US" smtClean="0"/>
              <a:t>‹#›</a:t>
            </a:fld>
            <a:endParaRPr lang="en-US"/>
          </a:p>
        </p:txBody>
      </p:sp>
    </p:spTree>
    <p:extLst>
      <p:ext uri="{BB962C8B-B14F-4D97-AF65-F5344CB8AC3E}">
        <p14:creationId xmlns:p14="http://schemas.microsoft.com/office/powerpoint/2010/main" val="38776866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3CB583-958A-A5CC-D6A8-6B018364017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B34F05D-F5BA-9DF3-AC5D-D041BDABD59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03E117-1521-1EA4-0989-F42EA469FB9F}"/>
              </a:ext>
            </a:extLst>
          </p:cNvPr>
          <p:cNvSpPr>
            <a:spLocks noGrp="1"/>
          </p:cNvSpPr>
          <p:nvPr>
            <p:ph type="dt" sz="half" idx="10"/>
          </p:nvPr>
        </p:nvSpPr>
        <p:spPr/>
        <p:txBody>
          <a:bodyPr/>
          <a:lstStyle/>
          <a:p>
            <a:fld id="{19D1240D-34FD-4B4E-B65F-FDFD9FC79D9C}" type="datetimeFigureOut">
              <a:rPr lang="en-US" smtClean="0"/>
              <a:t>11/18/25</a:t>
            </a:fld>
            <a:endParaRPr lang="en-US"/>
          </a:p>
        </p:txBody>
      </p:sp>
      <p:sp>
        <p:nvSpPr>
          <p:cNvPr id="5" name="Footer Placeholder 4">
            <a:extLst>
              <a:ext uri="{FF2B5EF4-FFF2-40B4-BE49-F238E27FC236}">
                <a16:creationId xmlns:a16="http://schemas.microsoft.com/office/drawing/2014/main" id="{4647780F-8233-5526-6E44-73818F47AB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6DB032-596A-7D31-D0C7-EDF75A8AB86B}"/>
              </a:ext>
            </a:extLst>
          </p:cNvPr>
          <p:cNvSpPr>
            <a:spLocks noGrp="1"/>
          </p:cNvSpPr>
          <p:nvPr>
            <p:ph type="sldNum" sz="quarter" idx="12"/>
          </p:nvPr>
        </p:nvSpPr>
        <p:spPr/>
        <p:txBody>
          <a:bodyPr/>
          <a:lstStyle/>
          <a:p>
            <a:fld id="{9FB7B3D2-B9B8-D847-865D-827CDC4229AA}" type="slidenum">
              <a:rPr lang="en-US" smtClean="0"/>
              <a:t>‹#›</a:t>
            </a:fld>
            <a:endParaRPr lang="en-US"/>
          </a:p>
        </p:txBody>
      </p:sp>
    </p:spTree>
    <p:extLst>
      <p:ext uri="{BB962C8B-B14F-4D97-AF65-F5344CB8AC3E}">
        <p14:creationId xmlns:p14="http://schemas.microsoft.com/office/powerpoint/2010/main" val="2438872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E6647-FB7F-2BDE-EEE8-ABF038B11C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0B72F6-E8F8-DEAD-3B9B-DF1424C61D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E849E6-528E-6144-16E6-E91907708EC7}"/>
              </a:ext>
            </a:extLst>
          </p:cNvPr>
          <p:cNvSpPr>
            <a:spLocks noGrp="1"/>
          </p:cNvSpPr>
          <p:nvPr>
            <p:ph type="dt" sz="half" idx="10"/>
          </p:nvPr>
        </p:nvSpPr>
        <p:spPr/>
        <p:txBody>
          <a:bodyPr/>
          <a:lstStyle/>
          <a:p>
            <a:fld id="{19D1240D-34FD-4B4E-B65F-FDFD9FC79D9C}" type="datetimeFigureOut">
              <a:rPr lang="en-US" smtClean="0"/>
              <a:t>11/18/25</a:t>
            </a:fld>
            <a:endParaRPr lang="en-US"/>
          </a:p>
        </p:txBody>
      </p:sp>
      <p:sp>
        <p:nvSpPr>
          <p:cNvPr id="5" name="Footer Placeholder 4">
            <a:extLst>
              <a:ext uri="{FF2B5EF4-FFF2-40B4-BE49-F238E27FC236}">
                <a16:creationId xmlns:a16="http://schemas.microsoft.com/office/drawing/2014/main" id="{82E9DF6D-DA01-B31C-6C1D-380980422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E07EF9-B903-97DB-3E55-C9674A0D8984}"/>
              </a:ext>
            </a:extLst>
          </p:cNvPr>
          <p:cNvSpPr>
            <a:spLocks noGrp="1"/>
          </p:cNvSpPr>
          <p:nvPr>
            <p:ph type="sldNum" sz="quarter" idx="12"/>
          </p:nvPr>
        </p:nvSpPr>
        <p:spPr/>
        <p:txBody>
          <a:bodyPr/>
          <a:lstStyle/>
          <a:p>
            <a:fld id="{9FB7B3D2-B9B8-D847-865D-827CDC4229AA}" type="slidenum">
              <a:rPr lang="en-US" smtClean="0"/>
              <a:t>‹#›</a:t>
            </a:fld>
            <a:endParaRPr lang="en-US"/>
          </a:p>
        </p:txBody>
      </p:sp>
    </p:spTree>
    <p:extLst>
      <p:ext uri="{BB962C8B-B14F-4D97-AF65-F5344CB8AC3E}">
        <p14:creationId xmlns:p14="http://schemas.microsoft.com/office/powerpoint/2010/main" val="3938079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63AD2-B363-2D7A-76B3-B5F397AC46B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18140A6-4F94-5DEF-0205-881C90A53DC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1AD47EF-63DC-AED8-75A2-FED43A04578A}"/>
              </a:ext>
            </a:extLst>
          </p:cNvPr>
          <p:cNvSpPr>
            <a:spLocks noGrp="1"/>
          </p:cNvSpPr>
          <p:nvPr>
            <p:ph type="dt" sz="half" idx="10"/>
          </p:nvPr>
        </p:nvSpPr>
        <p:spPr/>
        <p:txBody>
          <a:bodyPr/>
          <a:lstStyle/>
          <a:p>
            <a:fld id="{19D1240D-34FD-4B4E-B65F-FDFD9FC79D9C}" type="datetimeFigureOut">
              <a:rPr lang="en-US" smtClean="0"/>
              <a:t>11/18/25</a:t>
            </a:fld>
            <a:endParaRPr lang="en-US"/>
          </a:p>
        </p:txBody>
      </p:sp>
      <p:sp>
        <p:nvSpPr>
          <p:cNvPr id="5" name="Footer Placeholder 4">
            <a:extLst>
              <a:ext uri="{FF2B5EF4-FFF2-40B4-BE49-F238E27FC236}">
                <a16:creationId xmlns:a16="http://schemas.microsoft.com/office/drawing/2014/main" id="{C13F085B-ADAD-5DA4-900A-250313B4FF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634FF1-AE50-41B6-D099-E46C49E3FAB9}"/>
              </a:ext>
            </a:extLst>
          </p:cNvPr>
          <p:cNvSpPr>
            <a:spLocks noGrp="1"/>
          </p:cNvSpPr>
          <p:nvPr>
            <p:ph type="sldNum" sz="quarter" idx="12"/>
          </p:nvPr>
        </p:nvSpPr>
        <p:spPr/>
        <p:txBody>
          <a:bodyPr/>
          <a:lstStyle/>
          <a:p>
            <a:fld id="{9FB7B3D2-B9B8-D847-865D-827CDC4229AA}" type="slidenum">
              <a:rPr lang="en-US" smtClean="0"/>
              <a:t>‹#›</a:t>
            </a:fld>
            <a:endParaRPr lang="en-US"/>
          </a:p>
        </p:txBody>
      </p:sp>
    </p:spTree>
    <p:extLst>
      <p:ext uri="{BB962C8B-B14F-4D97-AF65-F5344CB8AC3E}">
        <p14:creationId xmlns:p14="http://schemas.microsoft.com/office/powerpoint/2010/main" val="4290322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72A1C-5EA8-E5B7-C638-8D7E77DB5C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A2219A-7DDD-9545-8F11-A4E8A68B6A6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C35DA3-FAB6-48F5-E5C0-E40D13214D3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C44064E-117E-E642-BB1D-0F0D2767A9B2}"/>
              </a:ext>
            </a:extLst>
          </p:cNvPr>
          <p:cNvSpPr>
            <a:spLocks noGrp="1"/>
          </p:cNvSpPr>
          <p:nvPr>
            <p:ph type="dt" sz="half" idx="10"/>
          </p:nvPr>
        </p:nvSpPr>
        <p:spPr/>
        <p:txBody>
          <a:bodyPr/>
          <a:lstStyle/>
          <a:p>
            <a:fld id="{19D1240D-34FD-4B4E-B65F-FDFD9FC79D9C}" type="datetimeFigureOut">
              <a:rPr lang="en-US" smtClean="0"/>
              <a:t>11/18/25</a:t>
            </a:fld>
            <a:endParaRPr lang="en-US"/>
          </a:p>
        </p:txBody>
      </p:sp>
      <p:sp>
        <p:nvSpPr>
          <p:cNvPr id="6" name="Footer Placeholder 5">
            <a:extLst>
              <a:ext uri="{FF2B5EF4-FFF2-40B4-BE49-F238E27FC236}">
                <a16:creationId xmlns:a16="http://schemas.microsoft.com/office/drawing/2014/main" id="{24991822-2E17-49FD-86F4-1AED2E1AD2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7B9466-61CC-CF0A-0B9D-B30B28165E75}"/>
              </a:ext>
            </a:extLst>
          </p:cNvPr>
          <p:cNvSpPr>
            <a:spLocks noGrp="1"/>
          </p:cNvSpPr>
          <p:nvPr>
            <p:ph type="sldNum" sz="quarter" idx="12"/>
          </p:nvPr>
        </p:nvSpPr>
        <p:spPr/>
        <p:txBody>
          <a:bodyPr/>
          <a:lstStyle/>
          <a:p>
            <a:fld id="{9FB7B3D2-B9B8-D847-865D-827CDC4229AA}" type="slidenum">
              <a:rPr lang="en-US" smtClean="0"/>
              <a:t>‹#›</a:t>
            </a:fld>
            <a:endParaRPr lang="en-US"/>
          </a:p>
        </p:txBody>
      </p:sp>
    </p:spTree>
    <p:extLst>
      <p:ext uri="{BB962C8B-B14F-4D97-AF65-F5344CB8AC3E}">
        <p14:creationId xmlns:p14="http://schemas.microsoft.com/office/powerpoint/2010/main" val="33405056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96149-EC65-CE9F-9417-8BE6694BC71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0CA9559-DCBB-B6FF-3E80-DD800CA334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4165A5-CA18-3E76-FEFE-20A0B11DBD0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8D70AAF-39CE-55DB-2C5B-FF70EB72B0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D95A549-991E-EECA-AC28-8372DC15B3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493868-A510-52FC-52D4-C01774E65DC3}"/>
              </a:ext>
            </a:extLst>
          </p:cNvPr>
          <p:cNvSpPr>
            <a:spLocks noGrp="1"/>
          </p:cNvSpPr>
          <p:nvPr>
            <p:ph type="dt" sz="half" idx="10"/>
          </p:nvPr>
        </p:nvSpPr>
        <p:spPr/>
        <p:txBody>
          <a:bodyPr/>
          <a:lstStyle/>
          <a:p>
            <a:fld id="{19D1240D-34FD-4B4E-B65F-FDFD9FC79D9C}" type="datetimeFigureOut">
              <a:rPr lang="en-US" smtClean="0"/>
              <a:t>11/18/25</a:t>
            </a:fld>
            <a:endParaRPr lang="en-US"/>
          </a:p>
        </p:txBody>
      </p:sp>
      <p:sp>
        <p:nvSpPr>
          <p:cNvPr id="8" name="Footer Placeholder 7">
            <a:extLst>
              <a:ext uri="{FF2B5EF4-FFF2-40B4-BE49-F238E27FC236}">
                <a16:creationId xmlns:a16="http://schemas.microsoft.com/office/drawing/2014/main" id="{EEFFFC00-4F12-1D6A-34A5-62B8F2FCF1E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5A1F5ED-94AA-1125-5C40-8AF4CB4CC46C}"/>
              </a:ext>
            </a:extLst>
          </p:cNvPr>
          <p:cNvSpPr>
            <a:spLocks noGrp="1"/>
          </p:cNvSpPr>
          <p:nvPr>
            <p:ph type="sldNum" sz="quarter" idx="12"/>
          </p:nvPr>
        </p:nvSpPr>
        <p:spPr/>
        <p:txBody>
          <a:bodyPr/>
          <a:lstStyle/>
          <a:p>
            <a:fld id="{9FB7B3D2-B9B8-D847-865D-827CDC4229AA}" type="slidenum">
              <a:rPr lang="en-US" smtClean="0"/>
              <a:t>‹#›</a:t>
            </a:fld>
            <a:endParaRPr lang="en-US"/>
          </a:p>
        </p:txBody>
      </p:sp>
    </p:spTree>
    <p:extLst>
      <p:ext uri="{BB962C8B-B14F-4D97-AF65-F5344CB8AC3E}">
        <p14:creationId xmlns:p14="http://schemas.microsoft.com/office/powerpoint/2010/main" val="23712162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EE3AB-8D11-FB47-8AC0-2A30C5A7566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283DC8E-7285-AD6E-579E-5435EDF7DA2D}"/>
              </a:ext>
            </a:extLst>
          </p:cNvPr>
          <p:cNvSpPr>
            <a:spLocks noGrp="1"/>
          </p:cNvSpPr>
          <p:nvPr>
            <p:ph type="dt" sz="half" idx="10"/>
          </p:nvPr>
        </p:nvSpPr>
        <p:spPr/>
        <p:txBody>
          <a:bodyPr/>
          <a:lstStyle/>
          <a:p>
            <a:fld id="{19D1240D-34FD-4B4E-B65F-FDFD9FC79D9C}" type="datetimeFigureOut">
              <a:rPr lang="en-US" smtClean="0"/>
              <a:t>11/18/25</a:t>
            </a:fld>
            <a:endParaRPr lang="en-US"/>
          </a:p>
        </p:txBody>
      </p:sp>
      <p:sp>
        <p:nvSpPr>
          <p:cNvPr id="4" name="Footer Placeholder 3">
            <a:extLst>
              <a:ext uri="{FF2B5EF4-FFF2-40B4-BE49-F238E27FC236}">
                <a16:creationId xmlns:a16="http://schemas.microsoft.com/office/drawing/2014/main" id="{26F81A95-DA88-A3CE-9E4A-301DB53EA8F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00B8317-668C-6ADB-9A0E-C5DACDE5C5E6}"/>
              </a:ext>
            </a:extLst>
          </p:cNvPr>
          <p:cNvSpPr>
            <a:spLocks noGrp="1"/>
          </p:cNvSpPr>
          <p:nvPr>
            <p:ph type="sldNum" sz="quarter" idx="12"/>
          </p:nvPr>
        </p:nvSpPr>
        <p:spPr/>
        <p:txBody>
          <a:bodyPr/>
          <a:lstStyle/>
          <a:p>
            <a:fld id="{9FB7B3D2-B9B8-D847-865D-827CDC4229AA}" type="slidenum">
              <a:rPr lang="en-US" smtClean="0"/>
              <a:t>‹#›</a:t>
            </a:fld>
            <a:endParaRPr lang="en-US"/>
          </a:p>
        </p:txBody>
      </p:sp>
    </p:spTree>
    <p:extLst>
      <p:ext uri="{BB962C8B-B14F-4D97-AF65-F5344CB8AC3E}">
        <p14:creationId xmlns:p14="http://schemas.microsoft.com/office/powerpoint/2010/main" val="15427214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FBA6ED-9D30-6715-2120-E98EE9D4AE2C}"/>
              </a:ext>
            </a:extLst>
          </p:cNvPr>
          <p:cNvSpPr>
            <a:spLocks noGrp="1"/>
          </p:cNvSpPr>
          <p:nvPr>
            <p:ph type="dt" sz="half" idx="10"/>
          </p:nvPr>
        </p:nvSpPr>
        <p:spPr/>
        <p:txBody>
          <a:bodyPr/>
          <a:lstStyle/>
          <a:p>
            <a:fld id="{19D1240D-34FD-4B4E-B65F-FDFD9FC79D9C}" type="datetimeFigureOut">
              <a:rPr lang="en-US" smtClean="0"/>
              <a:t>11/18/25</a:t>
            </a:fld>
            <a:endParaRPr lang="en-US"/>
          </a:p>
        </p:txBody>
      </p:sp>
      <p:sp>
        <p:nvSpPr>
          <p:cNvPr id="3" name="Footer Placeholder 2">
            <a:extLst>
              <a:ext uri="{FF2B5EF4-FFF2-40B4-BE49-F238E27FC236}">
                <a16:creationId xmlns:a16="http://schemas.microsoft.com/office/drawing/2014/main" id="{B85238AE-F4A9-9F91-B59E-458A09876B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B390CE9-61B1-D352-B4EE-938B385689F3}"/>
              </a:ext>
            </a:extLst>
          </p:cNvPr>
          <p:cNvSpPr>
            <a:spLocks noGrp="1"/>
          </p:cNvSpPr>
          <p:nvPr>
            <p:ph type="sldNum" sz="quarter" idx="12"/>
          </p:nvPr>
        </p:nvSpPr>
        <p:spPr/>
        <p:txBody>
          <a:bodyPr/>
          <a:lstStyle/>
          <a:p>
            <a:fld id="{9FB7B3D2-B9B8-D847-865D-827CDC4229AA}" type="slidenum">
              <a:rPr lang="en-US" smtClean="0"/>
              <a:t>‹#›</a:t>
            </a:fld>
            <a:endParaRPr lang="en-US"/>
          </a:p>
        </p:txBody>
      </p:sp>
    </p:spTree>
    <p:extLst>
      <p:ext uri="{BB962C8B-B14F-4D97-AF65-F5344CB8AC3E}">
        <p14:creationId xmlns:p14="http://schemas.microsoft.com/office/powerpoint/2010/main" val="7356993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BEC5F-CB7B-62D1-E3BA-6616C31052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0EBFA80-167D-F5C6-C8D1-C4A54FDEAD9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9321C2-0BDC-A924-B2E1-24ECAACB7D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3D08B1-F235-FF0D-D59E-7176E430CBA9}"/>
              </a:ext>
            </a:extLst>
          </p:cNvPr>
          <p:cNvSpPr>
            <a:spLocks noGrp="1"/>
          </p:cNvSpPr>
          <p:nvPr>
            <p:ph type="dt" sz="half" idx="10"/>
          </p:nvPr>
        </p:nvSpPr>
        <p:spPr/>
        <p:txBody>
          <a:bodyPr/>
          <a:lstStyle/>
          <a:p>
            <a:fld id="{19D1240D-34FD-4B4E-B65F-FDFD9FC79D9C}" type="datetimeFigureOut">
              <a:rPr lang="en-US" smtClean="0"/>
              <a:t>11/18/25</a:t>
            </a:fld>
            <a:endParaRPr lang="en-US"/>
          </a:p>
        </p:txBody>
      </p:sp>
      <p:sp>
        <p:nvSpPr>
          <p:cNvPr id="6" name="Footer Placeholder 5">
            <a:extLst>
              <a:ext uri="{FF2B5EF4-FFF2-40B4-BE49-F238E27FC236}">
                <a16:creationId xmlns:a16="http://schemas.microsoft.com/office/drawing/2014/main" id="{4AF023FF-5176-C852-B3DE-1AC62247C3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887809-B0D9-1580-D2D9-87E15D58A651}"/>
              </a:ext>
            </a:extLst>
          </p:cNvPr>
          <p:cNvSpPr>
            <a:spLocks noGrp="1"/>
          </p:cNvSpPr>
          <p:nvPr>
            <p:ph type="sldNum" sz="quarter" idx="12"/>
          </p:nvPr>
        </p:nvSpPr>
        <p:spPr/>
        <p:txBody>
          <a:bodyPr/>
          <a:lstStyle/>
          <a:p>
            <a:fld id="{9FB7B3D2-B9B8-D847-865D-827CDC4229AA}" type="slidenum">
              <a:rPr lang="en-US" smtClean="0"/>
              <a:t>‹#›</a:t>
            </a:fld>
            <a:endParaRPr lang="en-US"/>
          </a:p>
        </p:txBody>
      </p:sp>
    </p:spTree>
    <p:extLst>
      <p:ext uri="{BB962C8B-B14F-4D97-AF65-F5344CB8AC3E}">
        <p14:creationId xmlns:p14="http://schemas.microsoft.com/office/powerpoint/2010/main" val="3780853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B10F4-7156-1781-1266-D875A4CC58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B82B147-5C3D-7577-A2C0-C05593614D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BEF6506-9BD7-4408-7C3E-6EA60D5F00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1D25B3-68BA-914D-ADFF-73832A6308C1}"/>
              </a:ext>
            </a:extLst>
          </p:cNvPr>
          <p:cNvSpPr>
            <a:spLocks noGrp="1"/>
          </p:cNvSpPr>
          <p:nvPr>
            <p:ph type="dt" sz="half" idx="10"/>
          </p:nvPr>
        </p:nvSpPr>
        <p:spPr/>
        <p:txBody>
          <a:bodyPr/>
          <a:lstStyle/>
          <a:p>
            <a:fld id="{19D1240D-34FD-4B4E-B65F-FDFD9FC79D9C}" type="datetimeFigureOut">
              <a:rPr lang="en-US" smtClean="0"/>
              <a:t>11/18/25</a:t>
            </a:fld>
            <a:endParaRPr lang="en-US"/>
          </a:p>
        </p:txBody>
      </p:sp>
      <p:sp>
        <p:nvSpPr>
          <p:cNvPr id="6" name="Footer Placeholder 5">
            <a:extLst>
              <a:ext uri="{FF2B5EF4-FFF2-40B4-BE49-F238E27FC236}">
                <a16:creationId xmlns:a16="http://schemas.microsoft.com/office/drawing/2014/main" id="{915DC440-1CBA-20E6-AE32-FA214DF9A0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A3267B-97C4-6A25-5AFF-DDE3F0C4FDE1}"/>
              </a:ext>
            </a:extLst>
          </p:cNvPr>
          <p:cNvSpPr>
            <a:spLocks noGrp="1"/>
          </p:cNvSpPr>
          <p:nvPr>
            <p:ph type="sldNum" sz="quarter" idx="12"/>
          </p:nvPr>
        </p:nvSpPr>
        <p:spPr/>
        <p:txBody>
          <a:bodyPr/>
          <a:lstStyle/>
          <a:p>
            <a:fld id="{9FB7B3D2-B9B8-D847-865D-827CDC4229AA}" type="slidenum">
              <a:rPr lang="en-US" smtClean="0"/>
              <a:t>‹#›</a:t>
            </a:fld>
            <a:endParaRPr lang="en-US"/>
          </a:p>
        </p:txBody>
      </p:sp>
    </p:spTree>
    <p:extLst>
      <p:ext uri="{BB962C8B-B14F-4D97-AF65-F5344CB8AC3E}">
        <p14:creationId xmlns:p14="http://schemas.microsoft.com/office/powerpoint/2010/main" val="19100688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BF42E1-C1EF-5BC4-BAFD-B0AF19AFE3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25AFB14-3ECC-9C4E-BCAD-B2481EA8E3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E59073-2EE8-EEA8-8265-2D1FF0EE00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9D1240D-34FD-4B4E-B65F-FDFD9FC79D9C}" type="datetimeFigureOut">
              <a:rPr lang="en-US" smtClean="0"/>
              <a:t>11/18/25</a:t>
            </a:fld>
            <a:endParaRPr lang="en-US"/>
          </a:p>
        </p:txBody>
      </p:sp>
      <p:sp>
        <p:nvSpPr>
          <p:cNvPr id="5" name="Footer Placeholder 4">
            <a:extLst>
              <a:ext uri="{FF2B5EF4-FFF2-40B4-BE49-F238E27FC236}">
                <a16:creationId xmlns:a16="http://schemas.microsoft.com/office/drawing/2014/main" id="{0E7ECC49-9582-9261-B49A-622ABA8E41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31379C1-8D2B-FD6E-D824-B2699324D2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FB7B3D2-B9B8-D847-865D-827CDC4229AA}" type="slidenum">
              <a:rPr lang="en-US" smtClean="0"/>
              <a:t>‹#›</a:t>
            </a:fld>
            <a:endParaRPr lang="en-US"/>
          </a:p>
        </p:txBody>
      </p:sp>
    </p:spTree>
    <p:extLst>
      <p:ext uri="{BB962C8B-B14F-4D97-AF65-F5344CB8AC3E}">
        <p14:creationId xmlns:p14="http://schemas.microsoft.com/office/powerpoint/2010/main" val="36393713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en.wikipedia.org/wiki/energy"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0.png"/><Relationship Id="rId5" Type="http://schemas.openxmlformats.org/officeDocument/2006/relationships/customXml" Target="../ink/ink2.xml"/><Relationship Id="rId10" Type="http://schemas.openxmlformats.org/officeDocument/2006/relationships/image" Target="../media/image6.png"/><Relationship Id="rId4" Type="http://schemas.openxmlformats.org/officeDocument/2006/relationships/image" Target="../media/image30.png"/><Relationship Id="rId9" Type="http://schemas.openxmlformats.org/officeDocument/2006/relationships/customXml" Target="../ink/ink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descr="A group of people sitting in chairs&#10;&#10;AI-generated content may be incorrect.">
            <a:extLst>
              <a:ext uri="{FF2B5EF4-FFF2-40B4-BE49-F238E27FC236}">
                <a16:creationId xmlns:a16="http://schemas.microsoft.com/office/drawing/2014/main" id="{FE836C7D-C61E-68B1-D300-B96F7A1251B3}"/>
              </a:ext>
            </a:extLst>
          </p:cNvPr>
          <p:cNvPicPr>
            <a:picLocks noChangeAspect="1"/>
          </p:cNvPicPr>
          <p:nvPr/>
        </p:nvPicPr>
        <p:blipFill>
          <a:blip r:embed="rId2"/>
          <a:stretch>
            <a:fillRect/>
          </a:stretch>
        </p:blipFill>
        <p:spPr>
          <a:xfrm>
            <a:off x="853440" y="34072"/>
            <a:ext cx="4913226" cy="6847703"/>
          </a:xfrm>
          <a:prstGeom prst="rect">
            <a:avLst/>
          </a:prstGeom>
        </p:spPr>
      </p:pic>
      <p:pic>
        <p:nvPicPr>
          <p:cNvPr id="13" name="Picture 12" descr="A group of people sitting on the floor&#10;&#10;AI-generated content may be incorrect.">
            <a:extLst>
              <a:ext uri="{FF2B5EF4-FFF2-40B4-BE49-F238E27FC236}">
                <a16:creationId xmlns:a16="http://schemas.microsoft.com/office/drawing/2014/main" id="{37DCB2DC-0F7D-6BC0-D482-E01E2690DEA5}"/>
              </a:ext>
            </a:extLst>
          </p:cNvPr>
          <p:cNvPicPr>
            <a:picLocks noChangeAspect="1"/>
          </p:cNvPicPr>
          <p:nvPr/>
        </p:nvPicPr>
        <p:blipFill>
          <a:blip r:embed="rId3"/>
          <a:stretch>
            <a:fillRect/>
          </a:stretch>
        </p:blipFill>
        <p:spPr>
          <a:xfrm>
            <a:off x="6433819" y="34072"/>
            <a:ext cx="4913226" cy="6823927"/>
          </a:xfrm>
          <a:prstGeom prst="rect">
            <a:avLst/>
          </a:prstGeom>
        </p:spPr>
      </p:pic>
    </p:spTree>
    <p:extLst>
      <p:ext uri="{BB962C8B-B14F-4D97-AF65-F5344CB8AC3E}">
        <p14:creationId xmlns:p14="http://schemas.microsoft.com/office/powerpoint/2010/main" val="7279582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itting on a lap with a child on her lap&#10;&#10;AI-generated content may be incorrect.">
            <a:extLst>
              <a:ext uri="{FF2B5EF4-FFF2-40B4-BE49-F238E27FC236}">
                <a16:creationId xmlns:a16="http://schemas.microsoft.com/office/drawing/2014/main" id="{8C67E9BF-1526-2486-B825-84C42D2F03C8}"/>
              </a:ext>
            </a:extLst>
          </p:cNvPr>
          <p:cNvPicPr>
            <a:picLocks noChangeAspect="1"/>
          </p:cNvPicPr>
          <p:nvPr/>
        </p:nvPicPr>
        <p:blipFill>
          <a:blip r:embed="rId2"/>
          <a:stretch>
            <a:fillRect/>
          </a:stretch>
        </p:blipFill>
        <p:spPr>
          <a:xfrm>
            <a:off x="1541634" y="-1"/>
            <a:ext cx="9267880" cy="6977823"/>
          </a:xfrm>
          <a:prstGeom prst="rect">
            <a:avLst/>
          </a:prstGeom>
        </p:spPr>
      </p:pic>
    </p:spTree>
    <p:extLst>
      <p:ext uri="{BB962C8B-B14F-4D97-AF65-F5344CB8AC3E}">
        <p14:creationId xmlns:p14="http://schemas.microsoft.com/office/powerpoint/2010/main" val="37015471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r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337931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6"/>
          <p:cNvSpPr>
            <a:spLocks noGrp="1" noChangeArrowheads="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795B603-E76B-B543-9AE8-65A04954EA67}" type="slidenum">
              <a:rPr lang="en-US" sz="1400"/>
              <a:pPr eaLnBrk="1" hangingPunct="1"/>
              <a:t>12</a:t>
            </a:fld>
            <a:endParaRPr lang="en-US" sz="1400"/>
          </a:p>
        </p:txBody>
      </p:sp>
      <p:sp>
        <p:nvSpPr>
          <p:cNvPr id="61443" name="Text Box 2"/>
          <p:cNvSpPr txBox="1">
            <a:spLocks noChangeArrowheads="1"/>
          </p:cNvSpPr>
          <p:nvPr/>
        </p:nvSpPr>
        <p:spPr bwMode="auto">
          <a:xfrm>
            <a:off x="2057400" y="304801"/>
            <a:ext cx="80010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lIns="92075" tIns="46038" rIns="92075" bIns="46038">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kumimoji="1" lang="en-US" sz="2800" b="1">
                <a:solidFill>
                  <a:schemeClr val="accent2"/>
                </a:solidFill>
              </a:rPr>
              <a:t>CO</a:t>
            </a:r>
            <a:r>
              <a:rPr kumimoji="1" lang="en-US" sz="2800" b="1" baseline="-25000">
                <a:solidFill>
                  <a:schemeClr val="accent2"/>
                </a:solidFill>
              </a:rPr>
              <a:t>2</a:t>
            </a:r>
            <a:r>
              <a:rPr kumimoji="1" lang="en-US" sz="2800" b="1">
                <a:solidFill>
                  <a:schemeClr val="accent2"/>
                </a:solidFill>
              </a:rPr>
              <a:t> and energy in the atmosphere</a:t>
            </a:r>
          </a:p>
        </p:txBody>
      </p:sp>
      <p:sp>
        <p:nvSpPr>
          <p:cNvPr id="61444" name="FlagCount" hidden="1">
            <a:hlinkClick r:id="rId3" action="ppaction://hlinkfile"/>
          </p:cNvPr>
          <p:cNvSpPr>
            <a:spLocks noChangeArrowheads="1"/>
          </p:cNvSpPr>
          <p:nvPr/>
        </p:nvSpPr>
        <p:spPr bwMode="auto">
          <a:xfrm>
            <a:off x="9779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p:spPr>
        <p:txBody>
          <a:bodyPr wrap="none" anchor="ctr"/>
          <a:lstStyle/>
          <a:p>
            <a:pPr algn="ctr"/>
            <a:r>
              <a:rPr lang="en-US" sz="1400" b="1">
                <a:latin typeface="Tahoma" charset="0"/>
              </a:rPr>
              <a:t>0</a:t>
            </a:r>
          </a:p>
        </p:txBody>
      </p:sp>
      <p:sp>
        <p:nvSpPr>
          <p:cNvPr id="61445" name="Text Box 7"/>
          <p:cNvSpPr txBox="1">
            <a:spLocks noChangeArrowheads="1"/>
          </p:cNvSpPr>
          <p:nvPr/>
        </p:nvSpPr>
        <p:spPr bwMode="auto">
          <a:xfrm>
            <a:off x="1676401" y="1066801"/>
            <a:ext cx="3521075" cy="48936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Tx/>
              <a:buChar char="•"/>
            </a:pPr>
            <a:r>
              <a:rPr lang="en-US" dirty="0"/>
              <a:t> The Earth</a:t>
            </a:r>
            <a:r>
              <a:rPr lang="ja-JP" altLang="en-US"/>
              <a:t>’</a:t>
            </a:r>
            <a:r>
              <a:rPr lang="en-US" dirty="0"/>
              <a:t>s surface absorbs solar radiation, and reradiates it as heat.</a:t>
            </a:r>
          </a:p>
          <a:p>
            <a:pPr eaLnBrk="1" hangingPunct="1">
              <a:buFontTx/>
              <a:buChar char="•"/>
            </a:pPr>
            <a:r>
              <a:rPr lang="en-US" dirty="0"/>
              <a:t> CO</a:t>
            </a:r>
            <a:r>
              <a:rPr lang="en-US" baseline="-25000" dirty="0"/>
              <a:t>2</a:t>
            </a:r>
            <a:r>
              <a:rPr lang="en-US" dirty="0"/>
              <a:t> and other greenhouse gases (GHG) reduce the rate at which this heat can escape into space.</a:t>
            </a:r>
          </a:p>
          <a:p>
            <a:pPr eaLnBrk="1" hangingPunct="1">
              <a:buFontTx/>
              <a:buChar char="•"/>
            </a:pPr>
            <a:r>
              <a:rPr lang="en-US" dirty="0"/>
              <a:t> The more GHG, the more heat is trapped and the  higher the global temperature.</a:t>
            </a:r>
          </a:p>
        </p:txBody>
      </p:sp>
      <p:sp>
        <p:nvSpPr>
          <p:cNvPr id="61446" name="Text Box 8"/>
          <p:cNvSpPr txBox="1">
            <a:spLocks noChangeArrowheads="1"/>
          </p:cNvSpPr>
          <p:nvPr/>
        </p:nvSpPr>
        <p:spPr bwMode="auto">
          <a:xfrm>
            <a:off x="1676400" y="5960448"/>
            <a:ext cx="89916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Tx/>
              <a:buChar char="•"/>
            </a:pPr>
            <a:r>
              <a:rPr lang="en-US" dirty="0"/>
              <a:t> This role of CO</a:t>
            </a:r>
            <a:r>
              <a:rPr lang="en-US" baseline="-25000" dirty="0"/>
              <a:t>2</a:t>
            </a:r>
            <a:r>
              <a:rPr lang="en-US" dirty="0"/>
              <a:t> and other GHG has been understood for over a century.</a:t>
            </a:r>
          </a:p>
        </p:txBody>
      </p:sp>
      <p:pic>
        <p:nvPicPr>
          <p:cNvPr id="61447" name="Picture 10" descr="Greenhouse_Effec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1126" y="1219201"/>
            <a:ext cx="5172075" cy="3979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59192766"/>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hidden="1"/>
          <p:cNvSpPr>
            <a:spLocks noGrp="1" noChangeArrowheads="1"/>
          </p:cNvSpPr>
          <p:nvPr>
            <p:ph type="title"/>
          </p:nvPr>
        </p:nvSpPr>
        <p:spPr/>
        <p:txBody>
          <a:bodyPr/>
          <a:lstStyle/>
          <a:p>
            <a:pPr eaLnBrk="1" hangingPunct="1"/>
            <a:endParaRPr lang="en-US" sz="1200">
              <a:latin typeface="Calibri" charset="0"/>
              <a:ea typeface="MS PGothic" charset="0"/>
            </a:endParaRPr>
          </a:p>
        </p:txBody>
      </p:sp>
      <p:pic>
        <p:nvPicPr>
          <p:cNvPr id="3" name="Picture 2" descr="Timeline&#10;&#10;Description automatically generated">
            <a:extLst>
              <a:ext uri="{FF2B5EF4-FFF2-40B4-BE49-F238E27FC236}">
                <a16:creationId xmlns:a16="http://schemas.microsoft.com/office/drawing/2014/main" id="{7579FFAC-DDCD-1F4F-B2CD-79FCA3104F13}"/>
              </a:ext>
            </a:extLst>
          </p:cNvPr>
          <p:cNvPicPr>
            <a:picLocks noChangeAspect="1"/>
          </p:cNvPicPr>
          <p:nvPr/>
        </p:nvPicPr>
        <p:blipFill>
          <a:blip r:embed="rId3"/>
          <a:stretch>
            <a:fillRect/>
          </a:stretch>
        </p:blipFill>
        <p:spPr>
          <a:xfrm>
            <a:off x="1435866" y="644769"/>
            <a:ext cx="9232135" cy="5568462"/>
          </a:xfrm>
          <a:prstGeom prst="rect">
            <a:avLst/>
          </a:prstGeom>
        </p:spPr>
      </p:pic>
    </p:spTree>
    <p:extLst>
      <p:ext uri="{BB962C8B-B14F-4D97-AF65-F5344CB8AC3E}">
        <p14:creationId xmlns:p14="http://schemas.microsoft.com/office/powerpoint/2010/main" val="32275513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058A81-095E-CCCB-DEA4-9297FA9522E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6A52746-D6E9-455C-8C75-832D7F8683E2}"/>
              </a:ext>
            </a:extLst>
          </p:cNvPr>
          <p:cNvPicPr>
            <a:picLocks noChangeAspect="1"/>
          </p:cNvPicPr>
          <p:nvPr/>
        </p:nvPicPr>
        <p:blipFill>
          <a:blip r:embed="rId3"/>
          <a:stretch>
            <a:fillRect/>
          </a:stretch>
        </p:blipFill>
        <p:spPr>
          <a:xfrm>
            <a:off x="2087336" y="1045030"/>
            <a:ext cx="8147957" cy="4718957"/>
          </a:xfrm>
          <a:prstGeom prst="rect">
            <a:avLst/>
          </a:prstGeom>
        </p:spPr>
      </p:pic>
      <p:pic>
        <p:nvPicPr>
          <p:cNvPr id="3" name="Picture 2">
            <a:extLst>
              <a:ext uri="{FF2B5EF4-FFF2-40B4-BE49-F238E27FC236}">
                <a16:creationId xmlns:a16="http://schemas.microsoft.com/office/drawing/2014/main" id="{7477BE45-AE93-9DE9-0A60-A2E8D736E2A8}"/>
              </a:ext>
            </a:extLst>
          </p:cNvPr>
          <p:cNvPicPr>
            <a:picLocks noChangeAspect="1"/>
          </p:cNvPicPr>
          <p:nvPr/>
        </p:nvPicPr>
        <p:blipFill>
          <a:blip r:embed="rId3"/>
          <a:stretch>
            <a:fillRect/>
          </a:stretch>
        </p:blipFill>
        <p:spPr>
          <a:xfrm>
            <a:off x="1956709" y="292609"/>
            <a:ext cx="8430984" cy="6071615"/>
          </a:xfrm>
          <a:prstGeom prst="rect">
            <a:avLst/>
          </a:prstGeom>
        </p:spPr>
      </p:pic>
    </p:spTree>
    <p:extLst>
      <p:ext uri="{BB962C8B-B14F-4D97-AF65-F5344CB8AC3E}">
        <p14:creationId xmlns:p14="http://schemas.microsoft.com/office/powerpoint/2010/main" val="14576270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7BC40-B3F4-C64D-BA62-4EB23430227D}"/>
              </a:ext>
            </a:extLst>
          </p:cNvPr>
          <p:cNvSpPr>
            <a:spLocks noGrp="1"/>
          </p:cNvSpPr>
          <p:nvPr>
            <p:ph type="title"/>
          </p:nvPr>
        </p:nvSpPr>
        <p:spPr/>
        <p:txBody>
          <a:bodyPr/>
          <a:lstStyle/>
          <a:p>
            <a:r>
              <a:rPr lang="en-US" dirty="0"/>
              <a:t>Sources of GHGs</a:t>
            </a:r>
          </a:p>
        </p:txBody>
      </p:sp>
      <p:sp>
        <p:nvSpPr>
          <p:cNvPr id="5" name="TextBox 4">
            <a:extLst>
              <a:ext uri="{FF2B5EF4-FFF2-40B4-BE49-F238E27FC236}">
                <a16:creationId xmlns:a16="http://schemas.microsoft.com/office/drawing/2014/main" id="{67B3EE16-B117-9D42-B25A-EA55D2609B75}"/>
              </a:ext>
            </a:extLst>
          </p:cNvPr>
          <p:cNvSpPr txBox="1"/>
          <p:nvPr/>
        </p:nvSpPr>
        <p:spPr>
          <a:xfrm>
            <a:off x="1524002" y="5742524"/>
            <a:ext cx="9143999" cy="230832"/>
          </a:xfrm>
          <a:prstGeom prst="rect">
            <a:avLst/>
          </a:prstGeom>
          <a:noFill/>
        </p:spPr>
        <p:txBody>
          <a:bodyPr wrap="square" rtlCol="0">
            <a:spAutoFit/>
          </a:bodyPr>
          <a:lstStyle/>
          <a:p>
            <a:pPr algn="ctr"/>
            <a:r>
              <a:rPr lang="en-US" sz="900" dirty="0"/>
              <a:t>Drawdown (2020) </a:t>
            </a:r>
            <a:r>
              <a:rPr lang="en-US" sz="900" i="1" dirty="0"/>
              <a:t>The Drawdown Review 2020</a:t>
            </a:r>
            <a:endParaRPr lang="en-US" sz="900" dirty="0"/>
          </a:p>
        </p:txBody>
      </p:sp>
      <p:pic>
        <p:nvPicPr>
          <p:cNvPr id="6" name="Picture 5" descr="A screenshot of a cell phone&#10;&#10;Description automatically generated">
            <a:extLst>
              <a:ext uri="{FF2B5EF4-FFF2-40B4-BE49-F238E27FC236}">
                <a16:creationId xmlns:a16="http://schemas.microsoft.com/office/drawing/2014/main" id="{CFCADCA6-F3B8-AA47-B5E1-5F7DC06FF1F7}"/>
              </a:ext>
            </a:extLst>
          </p:cNvPr>
          <p:cNvPicPr>
            <a:picLocks noChangeAspect="1"/>
          </p:cNvPicPr>
          <p:nvPr/>
        </p:nvPicPr>
        <p:blipFill>
          <a:blip r:embed="rId3"/>
          <a:stretch>
            <a:fillRect/>
          </a:stretch>
        </p:blipFill>
        <p:spPr>
          <a:xfrm>
            <a:off x="1622194" y="1966618"/>
            <a:ext cx="8947612" cy="3628889"/>
          </a:xfrm>
          <a:prstGeom prst="rect">
            <a:avLst/>
          </a:prstGeom>
        </p:spPr>
      </p:pic>
    </p:spTree>
    <p:extLst>
      <p:ext uri="{BB962C8B-B14F-4D97-AF65-F5344CB8AC3E}">
        <p14:creationId xmlns:p14="http://schemas.microsoft.com/office/powerpoint/2010/main" val="17797837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histogram&#10;&#10;Description automatically generated">
            <a:extLst>
              <a:ext uri="{FF2B5EF4-FFF2-40B4-BE49-F238E27FC236}">
                <a16:creationId xmlns:a16="http://schemas.microsoft.com/office/drawing/2014/main" id="{78B31F36-2826-FE52-E76A-8752D005D3C1}"/>
              </a:ext>
            </a:extLst>
          </p:cNvPr>
          <p:cNvPicPr>
            <a:picLocks noChangeAspect="1"/>
          </p:cNvPicPr>
          <p:nvPr/>
        </p:nvPicPr>
        <p:blipFill>
          <a:blip r:embed="rId3"/>
          <a:stretch>
            <a:fillRect/>
          </a:stretch>
        </p:blipFill>
        <p:spPr>
          <a:xfrm>
            <a:off x="2533650" y="355600"/>
            <a:ext cx="7124700" cy="6146800"/>
          </a:xfrm>
          <a:prstGeom prst="rect">
            <a:avLst/>
          </a:prstGeom>
        </p:spPr>
      </p:pic>
    </p:spTree>
    <p:extLst>
      <p:ext uri="{BB962C8B-B14F-4D97-AF65-F5344CB8AC3E}">
        <p14:creationId xmlns:p14="http://schemas.microsoft.com/office/powerpoint/2010/main" val="29178395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2EC078A-DDCA-7D40-8FB3-577CD5065D12}"/>
              </a:ext>
            </a:extLst>
          </p:cNvPr>
          <p:cNvPicPr>
            <a:picLocks noChangeAspect="1"/>
          </p:cNvPicPr>
          <p:nvPr/>
        </p:nvPicPr>
        <p:blipFill>
          <a:blip r:embed="rId5"/>
          <a:stretch>
            <a:fillRect/>
          </a:stretch>
        </p:blipFill>
        <p:spPr>
          <a:xfrm>
            <a:off x="2965450" y="6100762"/>
            <a:ext cx="6261100" cy="571500"/>
          </a:xfrm>
          <a:prstGeom prst="rect">
            <a:avLst/>
          </a:prstGeom>
        </p:spPr>
      </p:pic>
      <p:pic>
        <p:nvPicPr>
          <p:cNvPr id="4" name="GISTEMP-2022-TemperatureAnomalyBothCelsiusFahrenheit">
            <a:hlinkClick r:id="" action="ppaction://media"/>
            <a:extLst>
              <a:ext uri="{FF2B5EF4-FFF2-40B4-BE49-F238E27FC236}">
                <a16:creationId xmlns:a16="http://schemas.microsoft.com/office/drawing/2014/main" id="{9C9887D7-4BA4-E6FE-3351-EE080956420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533525" y="7938"/>
            <a:ext cx="12192000" cy="6858000"/>
          </a:xfrm>
          <a:prstGeom prst="rect">
            <a:avLst/>
          </a:prstGeom>
        </p:spPr>
      </p:pic>
    </p:spTree>
    <p:extLst>
      <p:ext uri="{BB962C8B-B14F-4D97-AF65-F5344CB8AC3E}">
        <p14:creationId xmlns:p14="http://schemas.microsoft.com/office/powerpoint/2010/main" val="1931445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pic>
        <p:nvPicPr>
          <p:cNvPr id="418" name="Google Shape;418;p28"/>
          <p:cNvPicPr preferRelativeResize="0"/>
          <p:nvPr/>
        </p:nvPicPr>
        <p:blipFill rotWithShape="1">
          <a:blip r:embed="rId3">
            <a:alphaModFix amt="60000"/>
          </a:blip>
          <a:srcRect/>
          <a:stretch/>
        </p:blipFill>
        <p:spPr>
          <a:xfrm>
            <a:off x="1524000" y="857250"/>
            <a:ext cx="9144000" cy="5143500"/>
          </a:xfrm>
          <a:prstGeom prst="rect">
            <a:avLst/>
          </a:prstGeom>
          <a:noFill/>
          <a:ln>
            <a:noFill/>
          </a:ln>
        </p:spPr>
      </p:pic>
      <p:sp>
        <p:nvSpPr>
          <p:cNvPr id="419" name="Google Shape;419;p28"/>
          <p:cNvSpPr txBox="1"/>
          <p:nvPr/>
        </p:nvSpPr>
        <p:spPr>
          <a:xfrm>
            <a:off x="8091850" y="2139175"/>
            <a:ext cx="7343400" cy="856800"/>
          </a:xfrm>
          <a:prstGeom prst="rect">
            <a:avLst/>
          </a:prstGeom>
          <a:noFill/>
          <a:ln>
            <a:noFill/>
          </a:ln>
        </p:spPr>
        <p:txBody>
          <a:bodyPr spcFirstLastPara="1" wrap="square" lIns="91425" tIns="91425" rIns="91425" bIns="91425" anchor="t"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420" name="Google Shape;420;p28"/>
          <p:cNvSpPr txBox="1">
            <a:spLocks noGrp="1"/>
          </p:cNvSpPr>
          <p:nvPr>
            <p:ph type="title"/>
          </p:nvPr>
        </p:nvSpPr>
        <p:spPr>
          <a:xfrm>
            <a:off x="1604700" y="1088875"/>
            <a:ext cx="8982600" cy="1050300"/>
          </a:xfrm>
          <a:prstGeom prst="rect">
            <a:avLst/>
          </a:prstGeom>
          <a:noFill/>
          <a:ln>
            <a:noFill/>
          </a:ln>
        </p:spPr>
        <p:txBody>
          <a:bodyPr spcFirstLastPara="1" vert="horz" wrap="square" lIns="68575" tIns="34275" rIns="68575" bIns="34275" rtlCol="0" anchor="t" anchorCtr="0">
            <a:noAutofit/>
          </a:bodyPr>
          <a:lstStyle/>
          <a:p>
            <a:pPr>
              <a:spcBef>
                <a:spcPts val="0"/>
              </a:spcBef>
              <a:buClr>
                <a:schemeClr val="lt2"/>
              </a:buClr>
              <a:buSzPts val="3200"/>
            </a:pPr>
            <a:r>
              <a:rPr lang="en" sz="3600">
                <a:solidFill>
                  <a:srgbClr val="38761D"/>
                </a:solidFill>
                <a:latin typeface="Calibri"/>
                <a:ea typeface="Calibri"/>
                <a:cs typeface="Calibri"/>
                <a:sym typeface="Calibri"/>
              </a:rPr>
              <a:t>What Will It Take to Limit the Increase To 1.5F?</a:t>
            </a:r>
            <a:endParaRPr sz="3600">
              <a:solidFill>
                <a:srgbClr val="38761D"/>
              </a:solidFill>
              <a:latin typeface="Calibri"/>
              <a:ea typeface="Calibri"/>
              <a:cs typeface="Calibri"/>
              <a:sym typeface="Calibri"/>
            </a:endParaRPr>
          </a:p>
        </p:txBody>
      </p:sp>
      <p:sp>
        <p:nvSpPr>
          <p:cNvPr id="422" name="Google Shape;422;p28"/>
          <p:cNvSpPr txBox="1"/>
          <p:nvPr/>
        </p:nvSpPr>
        <p:spPr>
          <a:xfrm>
            <a:off x="1742100" y="2313250"/>
            <a:ext cx="8707800" cy="856800"/>
          </a:xfrm>
          <a:prstGeom prst="rect">
            <a:avLst/>
          </a:prstGeom>
          <a:noFill/>
          <a:ln>
            <a:noFill/>
          </a:ln>
        </p:spPr>
        <p:txBody>
          <a:bodyPr spcFirstLastPara="1" wrap="square" lIns="91425" tIns="91425" rIns="91425" bIns="91425" anchor="t" anchorCtr="0">
            <a:noAutofit/>
          </a:bodyPr>
          <a:lstStyle/>
          <a:p>
            <a:pPr algn="ctr">
              <a:buClr>
                <a:srgbClr val="000000"/>
              </a:buClr>
              <a:buSzPts val="4000"/>
            </a:pPr>
            <a:r>
              <a:rPr lang="en" sz="4000" dirty="0">
                <a:solidFill>
                  <a:srgbClr val="000000"/>
                </a:solidFill>
                <a:latin typeface="Arial"/>
                <a:ea typeface="Arial"/>
                <a:cs typeface="Arial"/>
                <a:sym typeface="Arial"/>
              </a:rPr>
              <a:t>45% emissions reduction by 2030</a:t>
            </a:r>
            <a:endParaRPr sz="4000" dirty="0">
              <a:solidFill>
                <a:srgbClr val="000000"/>
              </a:solidFill>
              <a:latin typeface="Arial"/>
              <a:ea typeface="Arial"/>
              <a:cs typeface="Arial"/>
              <a:sym typeface="Arial"/>
            </a:endParaRPr>
          </a:p>
        </p:txBody>
      </p:sp>
      <p:sp>
        <p:nvSpPr>
          <p:cNvPr id="423" name="Google Shape;423;p28"/>
          <p:cNvSpPr txBox="1"/>
          <p:nvPr/>
        </p:nvSpPr>
        <p:spPr>
          <a:xfrm>
            <a:off x="1742100" y="3836063"/>
            <a:ext cx="8707800" cy="856800"/>
          </a:xfrm>
          <a:prstGeom prst="rect">
            <a:avLst/>
          </a:prstGeom>
          <a:noFill/>
          <a:ln>
            <a:noFill/>
          </a:ln>
        </p:spPr>
        <p:txBody>
          <a:bodyPr spcFirstLastPara="1" wrap="square" lIns="91425" tIns="91425" rIns="91425" bIns="91425" anchor="t" anchorCtr="0">
            <a:noAutofit/>
          </a:bodyPr>
          <a:lstStyle/>
          <a:p>
            <a:pPr algn="ctr">
              <a:buClr>
                <a:srgbClr val="000000"/>
              </a:buClr>
              <a:buSzPts val="4800"/>
            </a:pPr>
            <a:r>
              <a:rPr lang="en" sz="4800" dirty="0">
                <a:solidFill>
                  <a:srgbClr val="000000"/>
                </a:solidFill>
                <a:latin typeface="Arial"/>
                <a:ea typeface="Arial"/>
                <a:cs typeface="Arial"/>
                <a:sym typeface="Arial"/>
              </a:rPr>
              <a:t>Net Zero by 2050 </a:t>
            </a:r>
            <a:br>
              <a:rPr lang="en" sz="4800" dirty="0">
                <a:solidFill>
                  <a:srgbClr val="000000"/>
                </a:solidFill>
                <a:latin typeface="Arial"/>
                <a:ea typeface="Arial"/>
                <a:cs typeface="Arial"/>
                <a:sym typeface="Arial"/>
              </a:rPr>
            </a:br>
            <a:r>
              <a:rPr lang="en" sz="4800" dirty="0">
                <a:solidFill>
                  <a:srgbClr val="000000"/>
                </a:solidFill>
                <a:latin typeface="Arial"/>
                <a:ea typeface="Arial"/>
                <a:cs typeface="Arial"/>
                <a:sym typeface="Arial"/>
              </a:rPr>
              <a:t>(new data says sooner)</a:t>
            </a:r>
            <a:endParaRPr sz="4800"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61406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2"/>
                                        </p:tgtEl>
                                        <p:attrNameLst>
                                          <p:attrName>style.visibility</p:attrName>
                                        </p:attrNameLst>
                                      </p:cBhvr>
                                      <p:to>
                                        <p:strVal val="visible"/>
                                      </p:to>
                                    </p:set>
                                    <p:animEffect transition="in" filter="fade">
                                      <p:cBhvr>
                                        <p:cTn id="7" dur="1400"/>
                                        <p:tgtEl>
                                          <p:spTgt spid="42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29"/>
          <p:cNvSpPr txBox="1">
            <a:spLocks noGrp="1"/>
          </p:cNvSpPr>
          <p:nvPr>
            <p:ph type="title"/>
          </p:nvPr>
        </p:nvSpPr>
        <p:spPr>
          <a:xfrm>
            <a:off x="2008574" y="352541"/>
            <a:ext cx="8143200" cy="613095"/>
          </a:xfrm>
          <a:prstGeom prst="rect">
            <a:avLst/>
          </a:prstGeom>
          <a:noFill/>
          <a:ln>
            <a:noFill/>
          </a:ln>
        </p:spPr>
        <p:txBody>
          <a:bodyPr spcFirstLastPara="1" wrap="square" lIns="68575" tIns="34275" rIns="68575" bIns="34275" anchor="t" anchorCtr="0">
            <a:noAutofit/>
          </a:bodyPr>
          <a:lstStyle/>
          <a:p>
            <a:pPr>
              <a:spcBef>
                <a:spcPts val="0"/>
              </a:spcBef>
              <a:buClr>
                <a:schemeClr val="lt2"/>
              </a:buClr>
              <a:buSzPts val="3200"/>
            </a:pPr>
            <a:r>
              <a:rPr lang="en" sz="3600" dirty="0">
                <a:solidFill>
                  <a:schemeClr val="dk2"/>
                </a:solidFill>
                <a:latin typeface="Arial"/>
                <a:ea typeface="Arial"/>
                <a:cs typeface="Arial"/>
                <a:sym typeface="Arial"/>
              </a:rPr>
              <a:t>Reaching Net Zero</a:t>
            </a:r>
            <a:endParaRPr sz="3600" dirty="0">
              <a:solidFill>
                <a:schemeClr val="dk2"/>
              </a:solidFill>
              <a:latin typeface="Arial"/>
              <a:ea typeface="Arial"/>
              <a:cs typeface="Arial"/>
              <a:sym typeface="Arial"/>
            </a:endParaRPr>
          </a:p>
        </p:txBody>
      </p:sp>
      <p:sp>
        <p:nvSpPr>
          <p:cNvPr id="429" name="Google Shape;429;p29"/>
          <p:cNvSpPr txBox="1">
            <a:spLocks noGrp="1"/>
          </p:cNvSpPr>
          <p:nvPr>
            <p:ph type="body" idx="1"/>
          </p:nvPr>
        </p:nvSpPr>
        <p:spPr>
          <a:xfrm>
            <a:off x="2163144" y="782199"/>
            <a:ext cx="8143200" cy="3811929"/>
          </a:xfrm>
          <a:prstGeom prst="rect">
            <a:avLst/>
          </a:prstGeom>
          <a:noFill/>
          <a:ln>
            <a:noFill/>
          </a:ln>
        </p:spPr>
        <p:txBody>
          <a:bodyPr spcFirstLastPara="1" wrap="square" lIns="68575" tIns="34275" rIns="68575" bIns="34275" anchor="t" anchorCtr="0">
            <a:noAutofit/>
          </a:bodyPr>
          <a:lstStyle/>
          <a:p>
            <a:pPr marL="457200" indent="0">
              <a:spcBef>
                <a:spcPts val="800"/>
              </a:spcBef>
              <a:buClr>
                <a:srgbClr val="000000"/>
              </a:buClr>
              <a:buSzPts val="1800"/>
              <a:buNone/>
            </a:pPr>
            <a:endParaRPr lang="en" sz="1800" dirty="0">
              <a:solidFill>
                <a:srgbClr val="000000"/>
              </a:solidFill>
              <a:latin typeface="Arial"/>
              <a:ea typeface="Arial"/>
              <a:cs typeface="Arial"/>
              <a:sym typeface="Arial"/>
            </a:endParaRPr>
          </a:p>
          <a:p>
            <a:pPr marL="457200" indent="0">
              <a:spcBef>
                <a:spcPts val="800"/>
              </a:spcBef>
              <a:buClr>
                <a:srgbClr val="000000"/>
              </a:buClr>
              <a:buSzPts val="1800"/>
              <a:buNone/>
            </a:pPr>
            <a:r>
              <a:rPr lang="en" sz="1800" dirty="0">
                <a:solidFill>
                  <a:srgbClr val="000000"/>
                </a:solidFill>
                <a:latin typeface="Arial"/>
                <a:ea typeface="Arial"/>
                <a:cs typeface="Arial"/>
                <a:sym typeface="Arial"/>
              </a:rPr>
              <a:t>No home, business, or industry heated by gas or oil; replace with renewable energy</a:t>
            </a:r>
            <a:br>
              <a:rPr lang="en" sz="1800" dirty="0">
                <a:solidFill>
                  <a:srgbClr val="000000"/>
                </a:solidFill>
                <a:latin typeface="Arial"/>
                <a:ea typeface="Arial"/>
                <a:cs typeface="Arial"/>
                <a:sym typeface="Arial"/>
              </a:rPr>
            </a:br>
            <a:endParaRPr sz="1800" dirty="0">
              <a:solidFill>
                <a:srgbClr val="000000"/>
              </a:solidFill>
              <a:latin typeface="Arial"/>
              <a:ea typeface="Arial"/>
              <a:cs typeface="Arial"/>
              <a:sym typeface="Arial"/>
            </a:endParaRPr>
          </a:p>
          <a:p>
            <a:pPr marL="457200" indent="0">
              <a:spcBef>
                <a:spcPts val="800"/>
              </a:spcBef>
              <a:buClr>
                <a:srgbClr val="000000"/>
              </a:buClr>
              <a:buSzPts val="1800"/>
              <a:buNone/>
            </a:pPr>
            <a:r>
              <a:rPr lang="en" sz="1800" dirty="0">
                <a:solidFill>
                  <a:srgbClr val="000000"/>
                </a:solidFill>
                <a:latin typeface="Arial"/>
                <a:ea typeface="Arial"/>
                <a:cs typeface="Arial"/>
                <a:sym typeface="Arial"/>
              </a:rPr>
              <a:t>No vehicles powered by diesel or gasoline; all coal and gas power plants shuttered; </a:t>
            </a:r>
          </a:p>
          <a:p>
            <a:pPr marL="457200" indent="0">
              <a:spcBef>
                <a:spcPts val="800"/>
              </a:spcBef>
              <a:buClr>
                <a:srgbClr val="000000"/>
              </a:buClr>
              <a:buSzPts val="1800"/>
              <a:buNone/>
            </a:pPr>
            <a:endParaRPr sz="1800" dirty="0">
              <a:solidFill>
                <a:srgbClr val="000000"/>
              </a:solidFill>
              <a:latin typeface="Arial"/>
              <a:ea typeface="Arial"/>
              <a:cs typeface="Arial"/>
              <a:sym typeface="Arial"/>
            </a:endParaRPr>
          </a:p>
          <a:p>
            <a:pPr marL="457200" indent="0">
              <a:spcBef>
                <a:spcPts val="800"/>
              </a:spcBef>
              <a:buClr>
                <a:srgbClr val="000000"/>
              </a:buClr>
              <a:buSzPts val="1800"/>
              <a:buNone/>
            </a:pPr>
            <a:r>
              <a:rPr lang="en" sz="1800" dirty="0">
                <a:solidFill>
                  <a:srgbClr val="000000"/>
                </a:solidFill>
                <a:latin typeface="Arial"/>
                <a:ea typeface="Arial"/>
                <a:cs typeface="Arial"/>
                <a:sym typeface="Arial"/>
              </a:rPr>
              <a:t>Conversion of the petrochemical industry to green chemistry; </a:t>
            </a:r>
          </a:p>
          <a:p>
            <a:pPr marL="457200" indent="0">
              <a:spcBef>
                <a:spcPts val="800"/>
              </a:spcBef>
              <a:buClr>
                <a:srgbClr val="000000"/>
              </a:buClr>
              <a:buSzPts val="1800"/>
              <a:buNone/>
            </a:pPr>
            <a:endParaRPr sz="1800" dirty="0">
              <a:solidFill>
                <a:srgbClr val="000000"/>
              </a:solidFill>
              <a:latin typeface="Arial"/>
              <a:ea typeface="Arial"/>
              <a:cs typeface="Arial"/>
              <a:sym typeface="Arial"/>
            </a:endParaRPr>
          </a:p>
          <a:p>
            <a:pPr marL="457200" indent="0">
              <a:spcBef>
                <a:spcPts val="800"/>
              </a:spcBef>
              <a:buClr>
                <a:srgbClr val="000000"/>
              </a:buClr>
              <a:buSzPts val="1800"/>
              <a:buNone/>
            </a:pPr>
            <a:r>
              <a:rPr lang="en" sz="1800" dirty="0">
                <a:solidFill>
                  <a:srgbClr val="000000"/>
                </a:solidFill>
                <a:latin typeface="Arial"/>
                <a:ea typeface="Arial"/>
                <a:cs typeface="Arial"/>
                <a:sym typeface="Arial"/>
              </a:rPr>
              <a:t>No carbon energy sources for heavy industry unless CO2 is captured and permanently stored;</a:t>
            </a:r>
          </a:p>
          <a:p>
            <a:pPr marL="457200" indent="0">
              <a:spcBef>
                <a:spcPts val="800"/>
              </a:spcBef>
              <a:buClr>
                <a:srgbClr val="000000"/>
              </a:buClr>
              <a:buSzPts val="1800"/>
              <a:buNone/>
            </a:pPr>
            <a:endParaRPr lang="en" sz="1800" dirty="0">
              <a:solidFill>
                <a:srgbClr val="000000"/>
              </a:solidFill>
              <a:latin typeface="Arial"/>
              <a:ea typeface="Arial"/>
              <a:cs typeface="Arial"/>
              <a:sym typeface="Arial"/>
            </a:endParaRPr>
          </a:p>
          <a:p>
            <a:pPr marL="457200" indent="0">
              <a:spcBef>
                <a:spcPts val="800"/>
              </a:spcBef>
              <a:buClr>
                <a:srgbClr val="000000"/>
              </a:buClr>
              <a:buSzPts val="1800"/>
              <a:buNone/>
            </a:pPr>
            <a:r>
              <a:rPr lang="en" sz="1800" dirty="0">
                <a:solidFill>
                  <a:srgbClr val="000000"/>
                </a:solidFill>
                <a:latin typeface="Arial"/>
                <a:ea typeface="Arial"/>
                <a:cs typeface="Arial"/>
                <a:sym typeface="Arial"/>
              </a:rPr>
              <a:t>Industrial agriculture replaced by regenerative agriculture;</a:t>
            </a:r>
          </a:p>
          <a:p>
            <a:pPr marL="457200" indent="0">
              <a:spcBef>
                <a:spcPts val="800"/>
              </a:spcBef>
              <a:buClr>
                <a:srgbClr val="000000"/>
              </a:buClr>
              <a:buSzPts val="1800"/>
              <a:buNone/>
            </a:pPr>
            <a:endParaRPr lang="en" sz="1800" dirty="0">
              <a:solidFill>
                <a:srgbClr val="000000"/>
              </a:solidFill>
              <a:latin typeface="Arial"/>
              <a:ea typeface="Arial"/>
              <a:cs typeface="Arial"/>
              <a:sym typeface="Arial"/>
            </a:endParaRPr>
          </a:p>
          <a:p>
            <a:pPr marL="457200" indent="0">
              <a:spcBef>
                <a:spcPts val="800"/>
              </a:spcBef>
              <a:buClr>
                <a:srgbClr val="000000"/>
              </a:buClr>
              <a:buSzPts val="1800"/>
              <a:buNone/>
            </a:pPr>
            <a:r>
              <a:rPr lang="en" sz="1800" dirty="0">
                <a:solidFill>
                  <a:srgbClr val="000000"/>
                </a:solidFill>
                <a:latin typeface="Arial"/>
                <a:ea typeface="Arial"/>
                <a:cs typeface="Arial"/>
                <a:sym typeface="Arial"/>
              </a:rPr>
              <a:t>Large-scale restoration of ecosystems…</a:t>
            </a:r>
            <a:endParaRPr sz="1800" dirty="0">
              <a:solidFill>
                <a:srgbClr val="000000"/>
              </a:solidFill>
              <a:latin typeface="Arial"/>
              <a:ea typeface="Arial"/>
              <a:cs typeface="Arial"/>
              <a:sym typeface="Arial"/>
            </a:endParaRPr>
          </a:p>
        </p:txBody>
      </p:sp>
      <p:sp>
        <p:nvSpPr>
          <p:cNvPr id="431" name="Google Shape;431;p29"/>
          <p:cNvSpPr/>
          <p:nvPr/>
        </p:nvSpPr>
        <p:spPr>
          <a:xfrm rot="-4510932">
            <a:off x="2053236" y="1280274"/>
            <a:ext cx="506753" cy="495331"/>
          </a:xfrm>
          <a:prstGeom prst="noSmoking">
            <a:avLst>
              <a:gd name="adj" fmla="val 18750"/>
            </a:avLst>
          </a:prstGeom>
          <a:solidFill>
            <a:srgbClr val="CC0000"/>
          </a:solidFill>
          <a:ln w="9525"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dirty="0">
              <a:solidFill>
                <a:srgbClr val="000000"/>
              </a:solidFill>
              <a:latin typeface="Arial"/>
              <a:ea typeface="Arial"/>
              <a:cs typeface="Arial"/>
              <a:sym typeface="Arial"/>
            </a:endParaRPr>
          </a:p>
        </p:txBody>
      </p:sp>
      <p:sp>
        <p:nvSpPr>
          <p:cNvPr id="432" name="Google Shape;432;p29"/>
          <p:cNvSpPr/>
          <p:nvPr/>
        </p:nvSpPr>
        <p:spPr>
          <a:xfrm rot="-4508443">
            <a:off x="2058663" y="2270904"/>
            <a:ext cx="506539" cy="495041"/>
          </a:xfrm>
          <a:prstGeom prst="noSmoking">
            <a:avLst>
              <a:gd name="adj" fmla="val 18750"/>
            </a:avLst>
          </a:prstGeom>
          <a:solidFill>
            <a:srgbClr val="CC0000"/>
          </a:solidFill>
          <a:ln w="9525"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433" name="Google Shape;433;p29"/>
          <p:cNvSpPr/>
          <p:nvPr/>
        </p:nvSpPr>
        <p:spPr>
          <a:xfrm rot="-4516837">
            <a:off x="2059088" y="3147645"/>
            <a:ext cx="506523" cy="495101"/>
          </a:xfrm>
          <a:prstGeom prst="noSmoking">
            <a:avLst>
              <a:gd name="adj" fmla="val 18750"/>
            </a:avLst>
          </a:prstGeom>
          <a:solidFill>
            <a:srgbClr val="CC0000"/>
          </a:solidFill>
          <a:ln w="9525"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434" name="Google Shape;434;p29"/>
          <p:cNvSpPr/>
          <p:nvPr/>
        </p:nvSpPr>
        <p:spPr>
          <a:xfrm rot="-4523261">
            <a:off x="2062916" y="4002001"/>
            <a:ext cx="506586" cy="495163"/>
          </a:xfrm>
          <a:prstGeom prst="noSmoking">
            <a:avLst>
              <a:gd name="adj" fmla="val 18750"/>
            </a:avLst>
          </a:prstGeom>
          <a:solidFill>
            <a:srgbClr val="CC0000"/>
          </a:solidFill>
          <a:ln w="9525"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9" name="Google Shape;431;p29">
            <a:extLst>
              <a:ext uri="{FF2B5EF4-FFF2-40B4-BE49-F238E27FC236}">
                <a16:creationId xmlns:a16="http://schemas.microsoft.com/office/drawing/2014/main" id="{CC6E503E-6378-9F40-8DBC-83E631A27223}"/>
              </a:ext>
            </a:extLst>
          </p:cNvPr>
          <p:cNvSpPr/>
          <p:nvPr/>
        </p:nvSpPr>
        <p:spPr>
          <a:xfrm rot="-4510932">
            <a:off x="2059427" y="4931048"/>
            <a:ext cx="506753" cy="495331"/>
          </a:xfrm>
          <a:prstGeom prst="noSmoking">
            <a:avLst>
              <a:gd name="adj" fmla="val 18750"/>
            </a:avLst>
          </a:prstGeom>
          <a:solidFill>
            <a:srgbClr val="CC0000"/>
          </a:solidFill>
          <a:ln w="9525"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Tree>
    <p:extLst>
      <p:ext uri="{BB962C8B-B14F-4D97-AF65-F5344CB8AC3E}">
        <p14:creationId xmlns:p14="http://schemas.microsoft.com/office/powerpoint/2010/main" val="8662894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006AFF-404A-0E21-DFB8-F6A2B67DAD96}"/>
              </a:ext>
            </a:extLst>
          </p:cNvPr>
          <p:cNvPicPr>
            <a:picLocks noChangeAspect="1"/>
          </p:cNvPicPr>
          <p:nvPr/>
        </p:nvPicPr>
        <p:blipFill>
          <a:blip r:embed="rId2"/>
          <a:stretch>
            <a:fillRect/>
          </a:stretch>
        </p:blipFill>
        <p:spPr>
          <a:xfrm>
            <a:off x="3630465" y="0"/>
            <a:ext cx="4931069" cy="6858000"/>
          </a:xfrm>
          <a:prstGeom prst="rect">
            <a:avLst/>
          </a:prstGeom>
        </p:spPr>
      </p:pic>
    </p:spTree>
    <p:extLst>
      <p:ext uri="{BB962C8B-B14F-4D97-AF65-F5344CB8AC3E}">
        <p14:creationId xmlns:p14="http://schemas.microsoft.com/office/powerpoint/2010/main" val="18521904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aph of a graph of a number of people&#10;&#10;AI-generated content may be incorrect.">
            <a:extLst>
              <a:ext uri="{FF2B5EF4-FFF2-40B4-BE49-F238E27FC236}">
                <a16:creationId xmlns:a16="http://schemas.microsoft.com/office/drawing/2014/main" id="{E143D816-0F53-3153-571C-9FF9C526FFCB}"/>
              </a:ext>
            </a:extLst>
          </p:cNvPr>
          <p:cNvPicPr>
            <a:picLocks noGrp="1" noChangeAspect="1"/>
          </p:cNvPicPr>
          <p:nvPr>
            <p:ph idx="4294967295"/>
          </p:nvPr>
        </p:nvPicPr>
        <p:blipFill>
          <a:blip r:embed="rId2"/>
          <a:stretch>
            <a:fillRect/>
          </a:stretch>
        </p:blipFill>
        <p:spPr>
          <a:xfrm>
            <a:off x="609600" y="190872"/>
            <a:ext cx="11118038" cy="5938959"/>
          </a:xfrm>
        </p:spPr>
      </p:pic>
    </p:spTree>
    <p:extLst>
      <p:ext uri="{BB962C8B-B14F-4D97-AF65-F5344CB8AC3E}">
        <p14:creationId xmlns:p14="http://schemas.microsoft.com/office/powerpoint/2010/main" val="6030061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a fossil fuel production&#10;&#10;AI-generated content may be incorrect.">
            <a:extLst>
              <a:ext uri="{FF2B5EF4-FFF2-40B4-BE49-F238E27FC236}">
                <a16:creationId xmlns:a16="http://schemas.microsoft.com/office/drawing/2014/main" id="{9CB1C9D4-0D17-A702-76E3-12EF4F345616}"/>
              </a:ext>
            </a:extLst>
          </p:cNvPr>
          <p:cNvPicPr>
            <a:picLocks noChangeAspect="1"/>
          </p:cNvPicPr>
          <p:nvPr/>
        </p:nvPicPr>
        <p:blipFill>
          <a:blip r:embed="rId3"/>
          <a:stretch>
            <a:fillRect/>
          </a:stretch>
        </p:blipFill>
        <p:spPr>
          <a:xfrm>
            <a:off x="2160502" y="0"/>
            <a:ext cx="8507498" cy="6879755"/>
          </a:xfrm>
          <a:prstGeom prst="rect">
            <a:avLst/>
          </a:prstGeom>
        </p:spPr>
      </p:pic>
    </p:spTree>
    <p:extLst>
      <p:ext uri="{BB962C8B-B14F-4D97-AF65-F5344CB8AC3E}">
        <p14:creationId xmlns:p14="http://schemas.microsoft.com/office/powerpoint/2010/main" val="36217707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graph&#10;&#10;Description automatically generated">
            <a:extLst>
              <a:ext uri="{FF2B5EF4-FFF2-40B4-BE49-F238E27FC236}">
                <a16:creationId xmlns:a16="http://schemas.microsoft.com/office/drawing/2014/main" id="{2B28187F-2B52-F677-9514-9F0D32049D3B}"/>
              </a:ext>
            </a:extLst>
          </p:cNvPr>
          <p:cNvPicPr>
            <a:picLocks noChangeAspect="1"/>
          </p:cNvPicPr>
          <p:nvPr/>
        </p:nvPicPr>
        <p:blipFill>
          <a:blip r:embed="rId3"/>
          <a:stretch>
            <a:fillRect/>
          </a:stretch>
        </p:blipFill>
        <p:spPr>
          <a:xfrm>
            <a:off x="1524000" y="1458687"/>
            <a:ext cx="9144000" cy="4777521"/>
          </a:xfrm>
          <a:prstGeom prst="rect">
            <a:avLst/>
          </a:prstGeom>
        </p:spPr>
      </p:pic>
      <p:sp>
        <p:nvSpPr>
          <p:cNvPr id="2" name="TextBox 1">
            <a:extLst>
              <a:ext uri="{FF2B5EF4-FFF2-40B4-BE49-F238E27FC236}">
                <a16:creationId xmlns:a16="http://schemas.microsoft.com/office/drawing/2014/main" id="{74339353-2D17-2CBA-5097-0861E12C4E43}"/>
              </a:ext>
            </a:extLst>
          </p:cNvPr>
          <p:cNvSpPr txBox="1"/>
          <p:nvPr/>
        </p:nvSpPr>
        <p:spPr>
          <a:xfrm>
            <a:off x="2688772" y="685800"/>
            <a:ext cx="7278293" cy="1077218"/>
          </a:xfrm>
          <a:prstGeom prst="rect">
            <a:avLst/>
          </a:prstGeom>
          <a:noFill/>
        </p:spPr>
        <p:txBody>
          <a:bodyPr wrap="square" rtlCol="0">
            <a:spAutoFit/>
          </a:bodyPr>
          <a:lstStyle/>
          <a:p>
            <a:r>
              <a:rPr lang="en-US" sz="3200" b="1" dirty="0"/>
              <a:t>NECESSARY DECLINE IN FOSSIL FUEL USE</a:t>
            </a:r>
          </a:p>
        </p:txBody>
      </p:sp>
    </p:spTree>
    <p:extLst>
      <p:ext uri="{BB962C8B-B14F-4D97-AF65-F5344CB8AC3E}">
        <p14:creationId xmlns:p14="http://schemas.microsoft.com/office/powerpoint/2010/main" val="14618156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CF23D-95EC-6E49-9A2D-B8508CE54FBB}"/>
              </a:ext>
            </a:extLst>
          </p:cNvPr>
          <p:cNvSpPr>
            <a:spLocks noGrp="1"/>
          </p:cNvSpPr>
          <p:nvPr>
            <p:ph type="title"/>
          </p:nvPr>
        </p:nvSpPr>
        <p:spPr>
          <a:xfrm>
            <a:off x="2202528" y="2931914"/>
            <a:ext cx="2669425" cy="994172"/>
          </a:xfrm>
        </p:spPr>
        <p:txBody>
          <a:bodyPr>
            <a:normAutofit fontScale="90000"/>
          </a:bodyPr>
          <a:lstStyle/>
          <a:p>
            <a:r>
              <a:rPr lang="en-US" dirty="0"/>
              <a:t>Tipping Points</a:t>
            </a:r>
          </a:p>
        </p:txBody>
      </p:sp>
      <p:pic>
        <p:nvPicPr>
          <p:cNvPr id="4" name="Picture 3">
            <a:extLst>
              <a:ext uri="{FF2B5EF4-FFF2-40B4-BE49-F238E27FC236}">
                <a16:creationId xmlns:a16="http://schemas.microsoft.com/office/drawing/2014/main" id="{3281E321-9CDD-3C4D-AA46-41AB6A162024}"/>
              </a:ext>
            </a:extLst>
          </p:cNvPr>
          <p:cNvPicPr>
            <a:picLocks noChangeAspect="1"/>
          </p:cNvPicPr>
          <p:nvPr/>
        </p:nvPicPr>
        <p:blipFill rotWithShape="1">
          <a:blip r:embed="rId3"/>
          <a:srcRect t="10386"/>
          <a:stretch/>
        </p:blipFill>
        <p:spPr>
          <a:xfrm>
            <a:off x="5814507" y="1033797"/>
            <a:ext cx="4227022" cy="4640280"/>
          </a:xfrm>
          <a:prstGeom prst="rect">
            <a:avLst/>
          </a:prstGeom>
        </p:spPr>
      </p:pic>
      <p:sp>
        <p:nvSpPr>
          <p:cNvPr id="7" name="TextBox 6">
            <a:extLst>
              <a:ext uri="{FF2B5EF4-FFF2-40B4-BE49-F238E27FC236}">
                <a16:creationId xmlns:a16="http://schemas.microsoft.com/office/drawing/2014/main" id="{F61E978E-A1E0-AC4E-841D-641E7E291688}"/>
              </a:ext>
            </a:extLst>
          </p:cNvPr>
          <p:cNvSpPr txBox="1"/>
          <p:nvPr/>
        </p:nvSpPr>
        <p:spPr>
          <a:xfrm>
            <a:off x="3463413" y="5793001"/>
            <a:ext cx="9144000" cy="230832"/>
          </a:xfrm>
          <a:prstGeom prst="rect">
            <a:avLst/>
          </a:prstGeom>
          <a:noFill/>
        </p:spPr>
        <p:txBody>
          <a:bodyPr wrap="square" rtlCol="0">
            <a:spAutoFit/>
          </a:bodyPr>
          <a:lstStyle/>
          <a:p>
            <a:pPr algn="ctr"/>
            <a:r>
              <a:rPr lang="en-US" sz="900" dirty="0" err="1"/>
              <a:t>Lenton</a:t>
            </a:r>
            <a:r>
              <a:rPr lang="en-US" sz="900" dirty="0"/>
              <a:t> (2019) “Climate tipping points – Too risky to bet against”</a:t>
            </a:r>
          </a:p>
        </p:txBody>
      </p:sp>
      <p:sp>
        <p:nvSpPr>
          <p:cNvPr id="3" name="TextBox 2">
            <a:extLst>
              <a:ext uri="{FF2B5EF4-FFF2-40B4-BE49-F238E27FC236}">
                <a16:creationId xmlns:a16="http://schemas.microsoft.com/office/drawing/2014/main" id="{94225027-9991-BC20-5385-88179A6A8727}"/>
              </a:ext>
            </a:extLst>
          </p:cNvPr>
          <p:cNvSpPr txBox="1"/>
          <p:nvPr/>
        </p:nvSpPr>
        <p:spPr>
          <a:xfrm>
            <a:off x="3878581" y="1668780"/>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30827939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D364D-A881-A2B8-A468-F695C148D9F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B7AC972D-C27F-4BFE-108E-9F5DBF80EEAB}"/>
              </a:ext>
            </a:extLst>
          </p:cNvPr>
          <p:cNvSpPr>
            <a:spLocks noGrp="1"/>
          </p:cNvSpPr>
          <p:nvPr>
            <p:ph type="subTitle" idx="1"/>
          </p:nvPr>
        </p:nvSpPr>
        <p:spPr/>
        <p:txBody>
          <a:bodyPr/>
          <a:lstStyle/>
          <a:p>
            <a:endParaRPr lang="en-US"/>
          </a:p>
        </p:txBody>
      </p:sp>
      <p:pic>
        <p:nvPicPr>
          <p:cNvPr id="5" name="Picture 4" descr="A graph with a line&#10;&#10;AI-generated content may be incorrect.">
            <a:extLst>
              <a:ext uri="{FF2B5EF4-FFF2-40B4-BE49-F238E27FC236}">
                <a16:creationId xmlns:a16="http://schemas.microsoft.com/office/drawing/2014/main" id="{E51CD3D8-78F9-3F6B-43A3-B22C9B71774F}"/>
              </a:ext>
            </a:extLst>
          </p:cNvPr>
          <p:cNvPicPr>
            <a:picLocks noChangeAspect="1"/>
          </p:cNvPicPr>
          <p:nvPr/>
        </p:nvPicPr>
        <p:blipFill>
          <a:blip r:embed="rId2"/>
          <a:stretch>
            <a:fillRect/>
          </a:stretch>
        </p:blipFill>
        <p:spPr>
          <a:xfrm>
            <a:off x="1040524" y="977437"/>
            <a:ext cx="9627476" cy="5148292"/>
          </a:xfrm>
          <a:prstGeom prst="rect">
            <a:avLst/>
          </a:prstGeom>
        </p:spPr>
      </p:pic>
    </p:spTree>
    <p:extLst>
      <p:ext uri="{BB962C8B-B14F-4D97-AF65-F5344CB8AC3E}">
        <p14:creationId xmlns:p14="http://schemas.microsoft.com/office/powerpoint/2010/main" val="16472831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descr="A map of the world with red and orange colors&#10;&#10;AI-generated content may be incorrect.">
            <a:extLst>
              <a:ext uri="{FF2B5EF4-FFF2-40B4-BE49-F238E27FC236}">
                <a16:creationId xmlns:a16="http://schemas.microsoft.com/office/drawing/2014/main" id="{1D19D5AE-B712-7485-4557-2A5E660795BE}"/>
              </a:ext>
            </a:extLst>
          </p:cNvPr>
          <p:cNvPicPr>
            <a:picLocks noChangeAspect="1"/>
          </p:cNvPicPr>
          <p:nvPr/>
        </p:nvPicPr>
        <p:blipFill>
          <a:blip r:embed="rId3"/>
          <a:stretch>
            <a:fillRect/>
          </a:stretch>
        </p:blipFill>
        <p:spPr>
          <a:xfrm>
            <a:off x="1811084" y="797078"/>
            <a:ext cx="8289518" cy="5263843"/>
          </a:xfrm>
          <a:prstGeom prst="rect">
            <a:avLst/>
          </a:prstGeom>
        </p:spPr>
      </p:pic>
      <p:cxnSp>
        <p:nvCxnSpPr>
          <p:cNvPr id="41" name="Straight Connector 40">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41386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829131-F3F3-2844-9046-E1461B8ED73C}"/>
              </a:ext>
            </a:extLst>
          </p:cNvPr>
          <p:cNvPicPr>
            <a:picLocks noChangeAspect="1"/>
          </p:cNvPicPr>
          <p:nvPr/>
        </p:nvPicPr>
        <p:blipFill>
          <a:blip r:embed="rId3"/>
          <a:stretch>
            <a:fillRect/>
          </a:stretch>
        </p:blipFill>
        <p:spPr>
          <a:xfrm>
            <a:off x="1524000" y="872882"/>
            <a:ext cx="9144000" cy="5112236"/>
          </a:xfrm>
          <a:prstGeom prst="rect">
            <a:avLst/>
          </a:prstGeom>
        </p:spPr>
      </p:pic>
    </p:spTree>
    <p:extLst>
      <p:ext uri="{BB962C8B-B14F-4D97-AF65-F5344CB8AC3E}">
        <p14:creationId xmlns:p14="http://schemas.microsoft.com/office/powerpoint/2010/main" val="8780168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26"/>
          <p:cNvSpPr txBox="1">
            <a:spLocks noGrp="1"/>
          </p:cNvSpPr>
          <p:nvPr>
            <p:ph type="title"/>
          </p:nvPr>
        </p:nvSpPr>
        <p:spPr>
          <a:xfrm>
            <a:off x="8825900" y="1292050"/>
            <a:ext cx="1659600" cy="2755200"/>
          </a:xfrm>
          <a:prstGeom prst="rect">
            <a:avLst/>
          </a:prstGeom>
          <a:noFill/>
          <a:ln>
            <a:noFill/>
          </a:ln>
        </p:spPr>
        <p:txBody>
          <a:bodyPr spcFirstLastPara="1" vert="horz" wrap="square" lIns="68575" tIns="34275" rIns="68575" bIns="34275" rtlCol="0" anchor="t" anchorCtr="0">
            <a:noAutofit/>
          </a:bodyPr>
          <a:lstStyle/>
          <a:p>
            <a:pPr>
              <a:spcBef>
                <a:spcPts val="0"/>
              </a:spcBef>
              <a:buSzPts val="1400"/>
            </a:pPr>
            <a:r>
              <a:rPr lang="en" sz="2400">
                <a:solidFill>
                  <a:srgbClr val="38761D"/>
                </a:solidFill>
              </a:rPr>
              <a:t>Half a Degree Makes a Big Difference! </a:t>
            </a:r>
            <a:endParaRPr sz="2400"/>
          </a:p>
        </p:txBody>
      </p:sp>
      <p:pic>
        <p:nvPicPr>
          <p:cNvPr id="405" name="Google Shape;405;p26"/>
          <p:cNvPicPr preferRelativeResize="0"/>
          <p:nvPr/>
        </p:nvPicPr>
        <p:blipFill rotWithShape="1">
          <a:blip r:embed="rId3">
            <a:alphaModFix/>
          </a:blip>
          <a:srcRect/>
          <a:stretch/>
        </p:blipFill>
        <p:spPr>
          <a:xfrm>
            <a:off x="9994723" y="5287413"/>
            <a:ext cx="506652" cy="495062"/>
          </a:xfrm>
          <a:prstGeom prst="rect">
            <a:avLst/>
          </a:prstGeom>
          <a:noFill/>
          <a:ln>
            <a:noFill/>
          </a:ln>
        </p:spPr>
      </p:pic>
      <p:pic>
        <p:nvPicPr>
          <p:cNvPr id="406" name="Google Shape;406;p26"/>
          <p:cNvPicPr preferRelativeResize="0"/>
          <p:nvPr/>
        </p:nvPicPr>
        <p:blipFill rotWithShape="1">
          <a:blip r:embed="rId4">
            <a:alphaModFix/>
          </a:blip>
          <a:srcRect/>
          <a:stretch/>
        </p:blipFill>
        <p:spPr>
          <a:xfrm>
            <a:off x="1798050" y="967675"/>
            <a:ext cx="6951646" cy="4916498"/>
          </a:xfrm>
          <a:prstGeom prst="rect">
            <a:avLst/>
          </a:prstGeom>
          <a:noFill/>
          <a:ln>
            <a:noFill/>
          </a:ln>
        </p:spPr>
      </p:pic>
    </p:spTree>
    <p:extLst>
      <p:ext uri="{BB962C8B-B14F-4D97-AF65-F5344CB8AC3E}">
        <p14:creationId xmlns:p14="http://schemas.microsoft.com/office/powerpoint/2010/main" val="10324610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3B0398-B230-C2CB-3207-5169F2C23123}"/>
              </a:ext>
            </a:extLst>
          </p:cNvPr>
          <p:cNvPicPr>
            <a:picLocks noChangeAspect="1"/>
          </p:cNvPicPr>
          <p:nvPr/>
        </p:nvPicPr>
        <p:blipFill>
          <a:blip r:embed="rId2"/>
          <a:stretch>
            <a:fillRect/>
          </a:stretch>
        </p:blipFill>
        <p:spPr>
          <a:xfrm>
            <a:off x="2564335" y="0"/>
            <a:ext cx="7063329" cy="6858000"/>
          </a:xfrm>
          <a:prstGeom prst="rect">
            <a:avLst/>
          </a:prstGeom>
        </p:spPr>
      </p:pic>
    </p:spTree>
    <p:extLst>
      <p:ext uri="{BB962C8B-B14F-4D97-AF65-F5344CB8AC3E}">
        <p14:creationId xmlns:p14="http://schemas.microsoft.com/office/powerpoint/2010/main" val="14797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C6EE67-E0ED-6482-2181-313006DC5508}"/>
              </a:ext>
            </a:extLst>
          </p:cNvPr>
          <p:cNvPicPr>
            <a:picLocks noChangeAspect="1"/>
          </p:cNvPicPr>
          <p:nvPr/>
        </p:nvPicPr>
        <p:blipFill>
          <a:blip r:embed="rId2"/>
          <a:stretch>
            <a:fillRect/>
          </a:stretch>
        </p:blipFill>
        <p:spPr>
          <a:xfrm>
            <a:off x="3504476" y="0"/>
            <a:ext cx="5183047" cy="6858000"/>
          </a:xfrm>
          <a:prstGeom prst="rect">
            <a:avLst/>
          </a:prstGeom>
        </p:spPr>
      </p:pic>
      <p:pic>
        <p:nvPicPr>
          <p:cNvPr id="5" name="Picture 4">
            <a:extLst>
              <a:ext uri="{FF2B5EF4-FFF2-40B4-BE49-F238E27FC236}">
                <a16:creationId xmlns:a16="http://schemas.microsoft.com/office/drawing/2014/main" id="{97CD8224-D231-1E59-16DD-7C1270056E14}"/>
              </a:ext>
            </a:extLst>
          </p:cNvPr>
          <p:cNvPicPr>
            <a:picLocks noChangeAspect="1"/>
          </p:cNvPicPr>
          <p:nvPr/>
        </p:nvPicPr>
        <p:blipFill>
          <a:blip r:embed="rId3"/>
          <a:stretch>
            <a:fillRect/>
          </a:stretch>
        </p:blipFill>
        <p:spPr>
          <a:xfrm>
            <a:off x="3504476" y="0"/>
            <a:ext cx="5183047" cy="6858000"/>
          </a:xfrm>
          <a:prstGeom prst="rect">
            <a:avLst/>
          </a:prstGeom>
        </p:spPr>
      </p:pic>
    </p:spTree>
    <p:extLst>
      <p:ext uri="{BB962C8B-B14F-4D97-AF65-F5344CB8AC3E}">
        <p14:creationId xmlns:p14="http://schemas.microsoft.com/office/powerpoint/2010/main" val="10895582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4A9D43-A6A0-0A2C-147B-962718F5356B}"/>
              </a:ext>
            </a:extLst>
          </p:cNvPr>
          <p:cNvPicPr>
            <a:picLocks noChangeAspect="1"/>
          </p:cNvPicPr>
          <p:nvPr/>
        </p:nvPicPr>
        <p:blipFill>
          <a:blip r:embed="rId2"/>
          <a:stretch>
            <a:fillRect/>
          </a:stretch>
        </p:blipFill>
        <p:spPr>
          <a:xfrm>
            <a:off x="3504476" y="0"/>
            <a:ext cx="5183047" cy="6858000"/>
          </a:xfrm>
          <a:prstGeom prst="rect">
            <a:avLst/>
          </a:prstGeom>
        </p:spPr>
      </p:pic>
    </p:spTree>
    <p:extLst>
      <p:ext uri="{BB962C8B-B14F-4D97-AF65-F5344CB8AC3E}">
        <p14:creationId xmlns:p14="http://schemas.microsoft.com/office/powerpoint/2010/main" val="30272669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marching in a street with banners&#10;&#10;AI-generated content may be incorrect.">
            <a:extLst>
              <a:ext uri="{FF2B5EF4-FFF2-40B4-BE49-F238E27FC236}">
                <a16:creationId xmlns:a16="http://schemas.microsoft.com/office/drawing/2014/main" id="{53CB843B-28D3-BD94-6049-4C8BAF8928EA}"/>
              </a:ext>
            </a:extLst>
          </p:cNvPr>
          <p:cNvPicPr>
            <a:picLocks noChangeAspect="1"/>
          </p:cNvPicPr>
          <p:nvPr/>
        </p:nvPicPr>
        <p:blipFill>
          <a:blip r:embed="rId3"/>
          <a:stretch>
            <a:fillRect/>
          </a:stretch>
        </p:blipFill>
        <p:spPr>
          <a:xfrm>
            <a:off x="3500961" y="0"/>
            <a:ext cx="5190078" cy="6858000"/>
          </a:xfrm>
          <a:prstGeom prst="rect">
            <a:avLst/>
          </a:prstGeom>
        </p:spPr>
      </p:pic>
    </p:spTree>
    <p:extLst>
      <p:ext uri="{BB962C8B-B14F-4D97-AF65-F5344CB8AC3E}">
        <p14:creationId xmlns:p14="http://schemas.microsoft.com/office/powerpoint/2010/main" val="25098316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in a circle&#10;&#10;AI-generated content may be incorrect.">
            <a:extLst>
              <a:ext uri="{FF2B5EF4-FFF2-40B4-BE49-F238E27FC236}">
                <a16:creationId xmlns:a16="http://schemas.microsoft.com/office/drawing/2014/main" id="{97EB9FC6-B18C-FF91-8FC1-378628C248D8}"/>
              </a:ext>
            </a:extLst>
          </p:cNvPr>
          <p:cNvPicPr>
            <a:picLocks noChangeAspect="1"/>
          </p:cNvPicPr>
          <p:nvPr/>
        </p:nvPicPr>
        <p:blipFill>
          <a:blip r:embed="rId2"/>
          <a:stretch>
            <a:fillRect/>
          </a:stretch>
        </p:blipFill>
        <p:spPr>
          <a:xfrm>
            <a:off x="-1" y="625078"/>
            <a:ext cx="12201985" cy="5612436"/>
          </a:xfrm>
          <a:prstGeom prst="rect">
            <a:avLst/>
          </a:prstGeom>
        </p:spPr>
      </p:pic>
    </p:spTree>
    <p:extLst>
      <p:ext uri="{BB962C8B-B14F-4D97-AF65-F5344CB8AC3E}">
        <p14:creationId xmlns:p14="http://schemas.microsoft.com/office/powerpoint/2010/main" val="31972435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on the grass&#10;&#10;AI-generated content may be incorrect.">
            <a:extLst>
              <a:ext uri="{FF2B5EF4-FFF2-40B4-BE49-F238E27FC236}">
                <a16:creationId xmlns:a16="http://schemas.microsoft.com/office/drawing/2014/main" id="{B37C8355-C471-37C6-2492-FFE0D634EB5D}"/>
              </a:ext>
            </a:extLst>
          </p:cNvPr>
          <p:cNvPicPr>
            <a:picLocks noChangeAspect="1"/>
          </p:cNvPicPr>
          <p:nvPr/>
        </p:nvPicPr>
        <p:blipFill>
          <a:blip r:embed="rId2"/>
          <a:stretch>
            <a:fillRect/>
          </a:stretch>
        </p:blipFill>
        <p:spPr>
          <a:xfrm>
            <a:off x="1523999" y="-1"/>
            <a:ext cx="9187543" cy="6890657"/>
          </a:xfrm>
          <a:prstGeom prst="rect">
            <a:avLst/>
          </a:prstGeom>
        </p:spPr>
      </p:pic>
    </p:spTree>
    <p:extLst>
      <p:ext uri="{BB962C8B-B14F-4D97-AF65-F5344CB8AC3E}">
        <p14:creationId xmlns:p14="http://schemas.microsoft.com/office/powerpoint/2010/main" val="2541921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 histogram&#10;&#10;Description automatically generated">
            <a:extLst>
              <a:ext uri="{FF2B5EF4-FFF2-40B4-BE49-F238E27FC236}">
                <a16:creationId xmlns:a16="http://schemas.microsoft.com/office/drawing/2014/main" id="{4C46DD1E-97F2-0E43-B527-872DFC9BE717}"/>
              </a:ext>
            </a:extLst>
          </p:cNvPr>
          <p:cNvPicPr>
            <a:picLocks noChangeAspect="1"/>
          </p:cNvPicPr>
          <p:nvPr/>
        </p:nvPicPr>
        <p:blipFill>
          <a:blip r:embed="rId3"/>
          <a:stretch>
            <a:fillRect/>
          </a:stretch>
        </p:blipFill>
        <p:spPr>
          <a:xfrm>
            <a:off x="2357718" y="0"/>
            <a:ext cx="7409329" cy="6938682"/>
          </a:xfrm>
          <a:prstGeom prst="rect">
            <a:avLst/>
          </a:prstGeom>
        </p:spPr>
      </p:pic>
    </p:spTree>
    <p:extLst>
      <p:ext uri="{BB962C8B-B14F-4D97-AF65-F5344CB8AC3E}">
        <p14:creationId xmlns:p14="http://schemas.microsoft.com/office/powerpoint/2010/main" val="17018078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E40BE9-19BB-2F27-313A-914E9FCB1EA8}"/>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66FB65E9-100B-0359-42BC-E2AD1080B7C7}"/>
                  </a:ext>
                </a:extLst>
              </p14:cNvPr>
              <p14:cNvContentPartPr/>
              <p14:nvPr/>
            </p14:nvContentPartPr>
            <p14:xfrm>
              <a:off x="8674290" y="1773720"/>
              <a:ext cx="1287360" cy="203040"/>
            </p14:xfrm>
          </p:contentPart>
        </mc:Choice>
        <mc:Fallback xmlns="">
          <p:pic>
            <p:nvPicPr>
              <p:cNvPr id="4" name="Ink 3">
                <a:extLst>
                  <a:ext uri="{FF2B5EF4-FFF2-40B4-BE49-F238E27FC236}">
                    <a16:creationId xmlns:a16="http://schemas.microsoft.com/office/drawing/2014/main" id="{66FB65E9-100B-0359-42BC-E2AD1080B7C7}"/>
                  </a:ext>
                </a:extLst>
              </p:cNvPr>
              <p:cNvPicPr/>
              <p:nvPr/>
            </p:nvPicPr>
            <p:blipFill>
              <a:blip r:embed="rId4"/>
              <a:stretch>
                <a:fillRect/>
              </a:stretch>
            </p:blipFill>
            <p:spPr>
              <a:xfrm>
                <a:off x="8611308" y="1710720"/>
                <a:ext cx="1412965" cy="328680"/>
              </a:xfrm>
              <a:prstGeom prst="rect">
                <a:avLst/>
              </a:prstGeom>
            </p:spPr>
          </p:pic>
        </mc:Fallback>
      </mc:AlternateContent>
      <p:grpSp>
        <p:nvGrpSpPr>
          <p:cNvPr id="8" name="Group 7">
            <a:extLst>
              <a:ext uri="{FF2B5EF4-FFF2-40B4-BE49-F238E27FC236}">
                <a16:creationId xmlns:a16="http://schemas.microsoft.com/office/drawing/2014/main" id="{9C304FEA-19D0-AAE2-BFEF-BCB407651E49}"/>
              </a:ext>
            </a:extLst>
          </p:cNvPr>
          <p:cNvGrpSpPr/>
          <p:nvPr/>
        </p:nvGrpSpPr>
        <p:grpSpPr>
          <a:xfrm>
            <a:off x="8552250" y="2202840"/>
            <a:ext cx="1563840" cy="1139760"/>
            <a:chOff x="7028250" y="2202840"/>
            <a:chExt cx="1563840" cy="1139760"/>
          </a:xfrm>
        </p:grpSpPr>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D3A5C201-2439-DB38-CFEC-E3C00BA667E7}"/>
                    </a:ext>
                  </a:extLst>
                </p14:cNvPr>
                <p14:cNvContentPartPr/>
                <p14:nvPr/>
              </p14:nvContentPartPr>
              <p14:xfrm>
                <a:off x="7028250" y="2202840"/>
                <a:ext cx="1563840" cy="1139760"/>
              </p14:xfrm>
            </p:contentPart>
          </mc:Choice>
          <mc:Fallback xmlns="">
            <p:pic>
              <p:nvPicPr>
                <p:cNvPr id="5" name="Ink 4">
                  <a:extLst>
                    <a:ext uri="{FF2B5EF4-FFF2-40B4-BE49-F238E27FC236}">
                      <a16:creationId xmlns:a16="http://schemas.microsoft.com/office/drawing/2014/main" id="{D3A5C201-2439-DB38-CFEC-E3C00BA667E7}"/>
                    </a:ext>
                  </a:extLst>
                </p:cNvPr>
                <p:cNvPicPr/>
                <p:nvPr/>
              </p:nvPicPr>
              <p:blipFill>
                <a:blip r:embed="rId6"/>
                <a:stretch>
                  <a:fillRect/>
                </a:stretch>
              </p:blipFill>
              <p:spPr>
                <a:xfrm>
                  <a:off x="6965250" y="2139840"/>
                  <a:ext cx="1689480" cy="12654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36ED839E-00D9-E905-7DDA-FDF8E4618F90}"/>
                    </a:ext>
                  </a:extLst>
                </p14:cNvPr>
                <p14:cNvContentPartPr/>
                <p14:nvPr/>
              </p14:nvContentPartPr>
              <p14:xfrm>
                <a:off x="8139930" y="3153240"/>
                <a:ext cx="440640" cy="70920"/>
              </p14:xfrm>
            </p:contentPart>
          </mc:Choice>
          <mc:Fallback xmlns="">
            <p:pic>
              <p:nvPicPr>
                <p:cNvPr id="7" name="Ink 6">
                  <a:extLst>
                    <a:ext uri="{FF2B5EF4-FFF2-40B4-BE49-F238E27FC236}">
                      <a16:creationId xmlns:a16="http://schemas.microsoft.com/office/drawing/2014/main" id="{36ED839E-00D9-E905-7DDA-FDF8E4618F90}"/>
                    </a:ext>
                  </a:extLst>
                </p:cNvPr>
                <p:cNvPicPr/>
                <p:nvPr/>
              </p:nvPicPr>
              <p:blipFill>
                <a:blip r:embed="rId8"/>
                <a:stretch>
                  <a:fillRect/>
                </a:stretch>
              </p:blipFill>
              <p:spPr>
                <a:xfrm>
                  <a:off x="8076930" y="3090240"/>
                  <a:ext cx="566280" cy="1965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id="{8D3C981A-669B-60DF-BD81-117F7E781451}"/>
                  </a:ext>
                </a:extLst>
              </p14:cNvPr>
              <p14:cNvContentPartPr/>
              <p14:nvPr/>
            </p14:nvContentPartPr>
            <p14:xfrm>
              <a:off x="6026130" y="-1232640"/>
              <a:ext cx="360" cy="360"/>
            </p14:xfrm>
          </p:contentPart>
        </mc:Choice>
        <mc:Fallback xmlns="">
          <p:pic>
            <p:nvPicPr>
              <p:cNvPr id="9" name="Ink 8">
                <a:extLst>
                  <a:ext uri="{FF2B5EF4-FFF2-40B4-BE49-F238E27FC236}">
                    <a16:creationId xmlns:a16="http://schemas.microsoft.com/office/drawing/2014/main" id="{8D3C981A-669B-60DF-BD81-117F7E781451}"/>
                  </a:ext>
                </a:extLst>
              </p:cNvPr>
              <p:cNvPicPr/>
              <p:nvPr/>
            </p:nvPicPr>
            <p:blipFill>
              <a:blip r:embed="rId10"/>
              <a:stretch>
                <a:fillRect/>
              </a:stretch>
            </p:blipFill>
            <p:spPr>
              <a:xfrm>
                <a:off x="5963130" y="-1295640"/>
                <a:ext cx="126000" cy="126000"/>
              </a:xfrm>
              <a:prstGeom prst="rect">
                <a:avLst/>
              </a:prstGeom>
            </p:spPr>
          </p:pic>
        </mc:Fallback>
      </mc:AlternateContent>
      <p:sp>
        <p:nvSpPr>
          <p:cNvPr id="2" name="TextBox 1">
            <a:extLst>
              <a:ext uri="{FF2B5EF4-FFF2-40B4-BE49-F238E27FC236}">
                <a16:creationId xmlns:a16="http://schemas.microsoft.com/office/drawing/2014/main" id="{181D458E-814E-9DEF-57F8-B2979655B134}"/>
              </a:ext>
            </a:extLst>
          </p:cNvPr>
          <p:cNvSpPr txBox="1"/>
          <p:nvPr/>
        </p:nvSpPr>
        <p:spPr>
          <a:xfrm>
            <a:off x="3034327" y="617518"/>
            <a:ext cx="7546507" cy="461665"/>
          </a:xfrm>
          <a:prstGeom prst="rect">
            <a:avLst/>
          </a:prstGeom>
          <a:noFill/>
        </p:spPr>
        <p:txBody>
          <a:bodyPr wrap="square" rtlCol="0">
            <a:spAutoFit/>
          </a:bodyPr>
          <a:lstStyle/>
          <a:p>
            <a:r>
              <a:rPr lang="en-US" sz="2400" b="1" dirty="0"/>
              <a:t>Progress toward meeting Paris Commitments</a:t>
            </a:r>
          </a:p>
        </p:txBody>
      </p:sp>
      <p:pic>
        <p:nvPicPr>
          <p:cNvPr id="10" name="Picture 9" descr="A map of the world&#10;&#10;AI-generated content may be incorrect.">
            <a:extLst>
              <a:ext uri="{FF2B5EF4-FFF2-40B4-BE49-F238E27FC236}">
                <a16:creationId xmlns:a16="http://schemas.microsoft.com/office/drawing/2014/main" id="{87EC7228-AE43-9ED3-C517-153979F80B57}"/>
              </a:ext>
            </a:extLst>
          </p:cNvPr>
          <p:cNvPicPr>
            <a:picLocks noChangeAspect="1"/>
          </p:cNvPicPr>
          <p:nvPr/>
        </p:nvPicPr>
        <p:blipFill>
          <a:blip r:embed="rId11"/>
          <a:stretch>
            <a:fillRect/>
          </a:stretch>
        </p:blipFill>
        <p:spPr>
          <a:xfrm>
            <a:off x="1524000" y="1170076"/>
            <a:ext cx="9044576" cy="4468724"/>
          </a:xfrm>
          <a:prstGeom prst="rect">
            <a:avLst/>
          </a:prstGeom>
        </p:spPr>
      </p:pic>
    </p:spTree>
    <p:extLst>
      <p:ext uri="{BB962C8B-B14F-4D97-AF65-F5344CB8AC3E}">
        <p14:creationId xmlns:p14="http://schemas.microsoft.com/office/powerpoint/2010/main" val="7028759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1154</TotalTime>
  <Words>1735</Words>
  <Application>Microsoft Macintosh PowerPoint</Application>
  <PresentationFormat>Widescreen</PresentationFormat>
  <Paragraphs>85</Paragraphs>
  <Slides>28</Slides>
  <Notes>18</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ＭＳ Ｐゴシック</vt:lpstr>
      <vt:lpstr>Aptos</vt:lpstr>
      <vt:lpstr>Aptos Display</vt:lpstr>
      <vt:lpstr>Arial</vt:lpstr>
      <vt:lpstr>Calibri</vt:lpstr>
      <vt:lpstr>Tahoma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Sources of GHGs</vt:lpstr>
      <vt:lpstr>PowerPoint Presentation</vt:lpstr>
      <vt:lpstr>PowerPoint Presentation</vt:lpstr>
      <vt:lpstr>What Will It Take to Limit the Increase To 1.5F?</vt:lpstr>
      <vt:lpstr>Reaching Net Zero</vt:lpstr>
      <vt:lpstr>PowerPoint Presentation</vt:lpstr>
      <vt:lpstr>PowerPoint Presentation</vt:lpstr>
      <vt:lpstr>PowerPoint Presentation</vt:lpstr>
      <vt:lpstr>Tipping Points</vt:lpstr>
      <vt:lpstr>PowerPoint Presentation</vt:lpstr>
      <vt:lpstr>PowerPoint Presentation</vt:lpstr>
      <vt:lpstr>PowerPoint Presentation</vt:lpstr>
      <vt:lpstr>Half a Degree Makes a Big Difference!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Diane Shisk</dc:creator>
  <cp:lastModifiedBy>Diane Shisk</cp:lastModifiedBy>
  <cp:revision>6</cp:revision>
  <dcterms:created xsi:type="dcterms:W3CDTF">2025-10-03T22:57:40Z</dcterms:created>
  <dcterms:modified xsi:type="dcterms:W3CDTF">2025-11-18T03:33:23Z</dcterms:modified>
</cp:coreProperties>
</file>